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8" r:id="rId23"/>
    <p:sldId id="282" r:id="rId24"/>
    <p:sldId id="283" r:id="rId25"/>
    <p:sldId id="284" r:id="rId26"/>
    <p:sldId id="285" r:id="rId27"/>
    <p:sldId id="286" r:id="rId28"/>
    <p:sldId id="287" r:id="rId29"/>
    <p:sldId id="277" r:id="rId30"/>
    <p:sldId id="279" r:id="rId31"/>
    <p:sldId id="280" r:id="rId32"/>
    <p:sldId id="281" r:id="rId33"/>
    <p:sldId id="288" r:id="rId34"/>
    <p:sldId id="289" r:id="rId35"/>
    <p:sldId id="290" r:id="rId36"/>
    <p:sldId id="291" r:id="rId37"/>
    <p:sldId id="292" r:id="rId38"/>
    <p:sldId id="294" r:id="rId39"/>
    <p:sldId id="295" r:id="rId40"/>
    <p:sldId id="296" r:id="rId41"/>
    <p:sldId id="298" r:id="rId42"/>
    <p:sldId id="299" r:id="rId43"/>
    <p:sldId id="300" r:id="rId44"/>
    <p:sldId id="302"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54" autoAdjust="0"/>
    <p:restoredTop sz="94660"/>
  </p:normalViewPr>
  <p:slideViewPr>
    <p:cSldViewPr snapToGrid="0">
      <p:cViewPr varScale="1">
        <p:scale>
          <a:sx n="80" d="100"/>
          <a:sy n="80" d="100"/>
        </p:scale>
        <p:origin x="754"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A5810-3D04-4EA6-B769-AB826EC0F2D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08CE018-8D6E-4AC3-9286-68A90C526A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77AD454-268B-4194-802E-D6A2DFFCD16A}"/>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5" name="页脚占位符 4">
            <a:extLst>
              <a:ext uri="{FF2B5EF4-FFF2-40B4-BE49-F238E27FC236}">
                <a16:creationId xmlns:a16="http://schemas.microsoft.com/office/drawing/2014/main" id="{985AACA3-0EEA-40B6-94A5-E7A44480E73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D6B8D3-591F-4A93-A32D-E2159C0424E5}"/>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31969602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C48D02-045B-483E-9B37-4002889C9AC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7895A9E6-A67A-459A-AEC3-59FEA97546F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9AA2EB8-8371-4B8B-ADA9-C8908DC2635B}"/>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5" name="页脚占位符 4">
            <a:extLst>
              <a:ext uri="{FF2B5EF4-FFF2-40B4-BE49-F238E27FC236}">
                <a16:creationId xmlns:a16="http://schemas.microsoft.com/office/drawing/2014/main" id="{B7FED2A4-59E0-424D-824D-495ECCB5E5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3C8DD63-0664-4743-82EB-55EE89B22E3F}"/>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3969990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A972415-C5C7-4A8F-A92C-5FD382FB870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4DC4FA8-844E-421C-8418-467C071539A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51F87B1-78A9-4D9A-B292-48F2F5EB7A45}"/>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5" name="页脚占位符 4">
            <a:extLst>
              <a:ext uri="{FF2B5EF4-FFF2-40B4-BE49-F238E27FC236}">
                <a16:creationId xmlns:a16="http://schemas.microsoft.com/office/drawing/2014/main" id="{D61EB47F-AFD5-4EC8-A394-384A0E43BA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98B995-16C9-4D71-A809-04AABC046B90}"/>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161057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FCA50-9002-41E5-81D8-CC2C459B11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EFB57EE-7A84-41B4-B057-7519E8813D7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6CA666-2291-4088-8330-5EC13DC04C13}"/>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5" name="页脚占位符 4">
            <a:extLst>
              <a:ext uri="{FF2B5EF4-FFF2-40B4-BE49-F238E27FC236}">
                <a16:creationId xmlns:a16="http://schemas.microsoft.com/office/drawing/2014/main" id="{8E331549-63F2-4A53-9934-6C175FFA53B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73A8663-03CD-44A7-BF32-675FBE29FBBD}"/>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18580120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5FE34-2E1B-402F-AC1A-68E877A4F00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D00AAA4-FA44-4715-837E-D7984EC23A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D4D8E1A-DC1A-4B57-980A-BD30FEF9E64B}"/>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5" name="页脚占位符 4">
            <a:extLst>
              <a:ext uri="{FF2B5EF4-FFF2-40B4-BE49-F238E27FC236}">
                <a16:creationId xmlns:a16="http://schemas.microsoft.com/office/drawing/2014/main" id="{F571EDCD-DD31-402F-9647-0C56F8F252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9A8B364-342D-4FB9-9914-D0EC8AECE021}"/>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1734646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2D1A7-32B5-4C8C-8BBB-76F3DA3C68E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CC980A9-2FC8-4816-8059-B16FF8C46E7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54A949E5-A630-4718-A915-2EE218CDDB0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2C81478-3EFD-46C6-8D09-F380A1CEA90D}"/>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6" name="页脚占位符 5">
            <a:extLst>
              <a:ext uri="{FF2B5EF4-FFF2-40B4-BE49-F238E27FC236}">
                <a16:creationId xmlns:a16="http://schemas.microsoft.com/office/drawing/2014/main" id="{AB3AB789-8EBF-4A73-A6BD-CAB5A972606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D736034-C272-47B8-8798-1BA932AEF0F9}"/>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41066591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EF4DB8-F0E6-416D-911D-31A9C3511A3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0873A1-189E-478C-9FFE-EEA1A86E29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4A330FC-6039-455C-905C-958CD4284A8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56F3DBF-B494-4F78-A021-AB1C82CAE13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16F6148-8D3C-4552-A64A-78C4CC5072D3}"/>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3ADDABC-3895-4289-B387-0A410730ABD5}"/>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8" name="页脚占位符 7">
            <a:extLst>
              <a:ext uri="{FF2B5EF4-FFF2-40B4-BE49-F238E27FC236}">
                <a16:creationId xmlns:a16="http://schemas.microsoft.com/office/drawing/2014/main" id="{29B50348-B365-4F47-A38C-259BB9AFC8E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ED153FB-36C3-4E8E-B2DB-7711D48FAA51}"/>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1726600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E78F89-BCCA-4C98-AD46-DBD43D13A5F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23CEA00-2972-4D84-B947-0356A1B1D2D3}"/>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4" name="页脚占位符 3">
            <a:extLst>
              <a:ext uri="{FF2B5EF4-FFF2-40B4-BE49-F238E27FC236}">
                <a16:creationId xmlns:a16="http://schemas.microsoft.com/office/drawing/2014/main" id="{C718DF14-4920-4279-B3FB-6BD4E6415BE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5774250-1176-489A-9CFD-05A63DD9E612}"/>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1921254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287D8FE6-7204-428C-ADF5-F1DA450C67F8}"/>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3" name="页脚占位符 2">
            <a:extLst>
              <a:ext uri="{FF2B5EF4-FFF2-40B4-BE49-F238E27FC236}">
                <a16:creationId xmlns:a16="http://schemas.microsoft.com/office/drawing/2014/main" id="{3A112772-8664-49F1-B285-05691BDEB462}"/>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5D6E817-78B2-4440-B31C-66E4A32C1FF7}"/>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1842549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24E79-FFFA-45D2-A172-12374B1947C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AF6C41C-14B9-402F-BD53-412879F8D9A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BFC14D6-0E25-4E4C-B955-2E0F1032B8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D1B15B9-071D-4A37-8463-408E84D2D570}"/>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6" name="页脚占位符 5">
            <a:extLst>
              <a:ext uri="{FF2B5EF4-FFF2-40B4-BE49-F238E27FC236}">
                <a16:creationId xmlns:a16="http://schemas.microsoft.com/office/drawing/2014/main" id="{FC95ACF3-CAE6-45DD-8599-5766216E96D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5C4F4D9-E5A8-4D51-A0D8-348756E31746}"/>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1392574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9D1FAC-2D5F-4F9F-ABF6-903A72A53E2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661EF35D-C85D-4431-8D18-FB17631578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D82AF0C-B908-4C93-9661-EF6A831E53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C9D2758-4A77-436C-BE89-DEC436F2DA43}"/>
              </a:ext>
            </a:extLst>
          </p:cNvPr>
          <p:cNvSpPr>
            <a:spLocks noGrp="1"/>
          </p:cNvSpPr>
          <p:nvPr>
            <p:ph type="dt" sz="half" idx="10"/>
          </p:nvPr>
        </p:nvSpPr>
        <p:spPr/>
        <p:txBody>
          <a:bodyPr/>
          <a:lstStyle/>
          <a:p>
            <a:fld id="{70213AB9-9129-46FD-A60D-2645D0611E31}" type="datetimeFigureOut">
              <a:rPr lang="zh-CN" altLang="en-US" smtClean="0"/>
              <a:t>2021/12/17</a:t>
            </a:fld>
            <a:endParaRPr lang="zh-CN" altLang="en-US"/>
          </a:p>
        </p:txBody>
      </p:sp>
      <p:sp>
        <p:nvSpPr>
          <p:cNvPr id="6" name="页脚占位符 5">
            <a:extLst>
              <a:ext uri="{FF2B5EF4-FFF2-40B4-BE49-F238E27FC236}">
                <a16:creationId xmlns:a16="http://schemas.microsoft.com/office/drawing/2014/main" id="{7C91DFD4-AA7C-47AC-96AD-3C63FD54F7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7EEFF1C-9AC4-44B8-8C8A-61FAFD976FF8}"/>
              </a:ext>
            </a:extLst>
          </p:cNvPr>
          <p:cNvSpPr>
            <a:spLocks noGrp="1"/>
          </p:cNvSpPr>
          <p:nvPr>
            <p:ph type="sldNum" sz="quarter" idx="12"/>
          </p:nvPr>
        </p:nvSpPr>
        <p:spPr/>
        <p:txBody>
          <a:body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2697550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8E5BA9C-1A66-49FC-80CC-69FA1486C0B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B061AF5-71F0-4618-B6E4-282D87DFA7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76714B-162E-416F-B2E3-88E2BC9518D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213AB9-9129-46FD-A60D-2645D0611E31}" type="datetimeFigureOut">
              <a:rPr lang="zh-CN" altLang="en-US" smtClean="0"/>
              <a:t>2021/12/17</a:t>
            </a:fld>
            <a:endParaRPr lang="zh-CN" altLang="en-US"/>
          </a:p>
        </p:txBody>
      </p:sp>
      <p:sp>
        <p:nvSpPr>
          <p:cNvPr id="5" name="页脚占位符 4">
            <a:extLst>
              <a:ext uri="{FF2B5EF4-FFF2-40B4-BE49-F238E27FC236}">
                <a16:creationId xmlns:a16="http://schemas.microsoft.com/office/drawing/2014/main" id="{54EA7DEA-0584-4BC4-AE1E-D7E2819BE8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6948178-7B71-42BA-9140-543EE6F254F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5D522E-45B0-42FB-98B4-7EA9F5CC376F}" type="slidenum">
              <a:rPr lang="zh-CN" altLang="en-US" smtClean="0"/>
              <a:t>‹#›</a:t>
            </a:fld>
            <a:endParaRPr lang="zh-CN" altLang="en-US"/>
          </a:p>
        </p:txBody>
      </p:sp>
    </p:spTree>
    <p:extLst>
      <p:ext uri="{BB962C8B-B14F-4D97-AF65-F5344CB8AC3E}">
        <p14:creationId xmlns:p14="http://schemas.microsoft.com/office/powerpoint/2010/main" val="1553977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github.com/rjpcomputing/luaforwindows/releases"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runoob.com/lua/lua-tutorial.htm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www.coppeliarobotics.com/helpFiles/en/regularApi/simAddDrawingObject.ht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21724-C1F6-4069-A444-06091968B19C}"/>
              </a:ext>
            </a:extLst>
          </p:cNvPr>
          <p:cNvSpPr>
            <a:spLocks noGrp="1"/>
          </p:cNvSpPr>
          <p:nvPr>
            <p:ph type="ctrTitle"/>
          </p:nvPr>
        </p:nvSpPr>
        <p:spPr/>
        <p:txBody>
          <a:bodyPr/>
          <a:lstStyle/>
          <a:p>
            <a:r>
              <a:rPr lang="zh-CN" altLang="en-US" dirty="0"/>
              <a:t>算法类问题综合实践</a:t>
            </a:r>
          </a:p>
        </p:txBody>
      </p:sp>
      <p:sp>
        <p:nvSpPr>
          <p:cNvPr id="3" name="副标题 2">
            <a:extLst>
              <a:ext uri="{FF2B5EF4-FFF2-40B4-BE49-F238E27FC236}">
                <a16:creationId xmlns:a16="http://schemas.microsoft.com/office/drawing/2014/main" id="{5DA75A35-E45A-4977-9252-4C34C06E435D}"/>
              </a:ext>
            </a:extLst>
          </p:cNvPr>
          <p:cNvSpPr>
            <a:spLocks noGrp="1"/>
          </p:cNvSpPr>
          <p:nvPr>
            <p:ph type="subTitle" idx="1"/>
          </p:nvPr>
        </p:nvSpPr>
        <p:spPr/>
        <p:txBody>
          <a:bodyPr/>
          <a:lstStyle/>
          <a:p>
            <a:r>
              <a:rPr lang="en-US" altLang="zh-CN" dirty="0"/>
              <a:t>LUA </a:t>
            </a:r>
            <a:r>
              <a:rPr lang="zh-CN" altLang="en-US" dirty="0"/>
              <a:t>语法介绍</a:t>
            </a:r>
            <a:endParaRPr lang="en-US" altLang="zh-CN" dirty="0"/>
          </a:p>
          <a:p>
            <a:r>
              <a:rPr lang="en-US" altLang="zh-CN" dirty="0"/>
              <a:t>VREP </a:t>
            </a:r>
            <a:r>
              <a:rPr lang="zh-CN" altLang="en-US" dirty="0"/>
              <a:t>脚本机制</a:t>
            </a:r>
          </a:p>
        </p:txBody>
      </p:sp>
    </p:spTree>
    <p:extLst>
      <p:ext uri="{BB962C8B-B14F-4D97-AF65-F5344CB8AC3E}">
        <p14:creationId xmlns:p14="http://schemas.microsoft.com/office/powerpoint/2010/main" val="1245951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721552-AFC0-489B-A470-5EECD75B08F8}"/>
              </a:ext>
            </a:extLst>
          </p:cNvPr>
          <p:cNvSpPr>
            <a:spLocks noGrp="1"/>
          </p:cNvSpPr>
          <p:nvPr>
            <p:ph type="title"/>
          </p:nvPr>
        </p:nvSpPr>
        <p:spPr/>
        <p:txBody>
          <a:bodyPr/>
          <a:lstStyle/>
          <a:p>
            <a:r>
              <a:rPr lang="en-US" altLang="zh-CN"/>
              <a:t>for</a:t>
            </a:r>
            <a:r>
              <a:rPr lang="zh-CN" altLang="en-US"/>
              <a:t>循环</a:t>
            </a:r>
            <a:endParaRPr lang="zh-CN" altLang="en-US" dirty="0"/>
          </a:p>
        </p:txBody>
      </p:sp>
      <p:pic>
        <p:nvPicPr>
          <p:cNvPr id="5" name="图片 4">
            <a:extLst>
              <a:ext uri="{FF2B5EF4-FFF2-40B4-BE49-F238E27FC236}">
                <a16:creationId xmlns:a16="http://schemas.microsoft.com/office/drawing/2014/main" id="{8889BDB5-CF17-4026-B450-2AA2765A879E}"/>
              </a:ext>
            </a:extLst>
          </p:cNvPr>
          <p:cNvPicPr>
            <a:picLocks noChangeAspect="1"/>
          </p:cNvPicPr>
          <p:nvPr/>
        </p:nvPicPr>
        <p:blipFill>
          <a:blip r:embed="rId2"/>
          <a:stretch>
            <a:fillRect/>
          </a:stretch>
        </p:blipFill>
        <p:spPr>
          <a:xfrm>
            <a:off x="462464" y="2743574"/>
            <a:ext cx="5232281" cy="2094844"/>
          </a:xfrm>
          <a:prstGeom prst="rect">
            <a:avLst/>
          </a:prstGeom>
        </p:spPr>
      </p:pic>
      <p:sp>
        <p:nvSpPr>
          <p:cNvPr id="7" name="文本框 6">
            <a:extLst>
              <a:ext uri="{FF2B5EF4-FFF2-40B4-BE49-F238E27FC236}">
                <a16:creationId xmlns:a16="http://schemas.microsoft.com/office/drawing/2014/main" id="{FBEECB9F-6897-4677-9E90-72B036F299CA}"/>
              </a:ext>
            </a:extLst>
          </p:cNvPr>
          <p:cNvSpPr txBox="1"/>
          <p:nvPr/>
        </p:nvSpPr>
        <p:spPr>
          <a:xfrm>
            <a:off x="421029" y="4917669"/>
            <a:ext cx="5273716" cy="1569660"/>
          </a:xfrm>
          <a:prstGeom prst="rect">
            <a:avLst/>
          </a:prstGeom>
          <a:noFill/>
        </p:spPr>
        <p:txBody>
          <a:bodyPr wrap="square">
            <a:spAutoFit/>
          </a:bodyPr>
          <a:lstStyle/>
          <a:p>
            <a:r>
              <a:rPr lang="en-US" altLang="zh-CN" sz="2400" b="0" i="0" dirty="0">
                <a:solidFill>
                  <a:srgbClr val="333333"/>
                </a:solidFill>
                <a:effectLst/>
                <a:latin typeface="Helvetica Neue"/>
              </a:rPr>
              <a:t>var </a:t>
            </a:r>
            <a:r>
              <a:rPr lang="zh-CN" altLang="en-US" sz="2400" b="0" i="0" dirty="0">
                <a:solidFill>
                  <a:srgbClr val="333333"/>
                </a:solidFill>
                <a:effectLst/>
                <a:latin typeface="Helvetica Neue"/>
              </a:rPr>
              <a:t>从 </a:t>
            </a:r>
            <a:r>
              <a:rPr lang="en-US" altLang="zh-CN" sz="2400" b="0" i="0" dirty="0">
                <a:solidFill>
                  <a:srgbClr val="333333"/>
                </a:solidFill>
                <a:effectLst/>
                <a:latin typeface="Helvetica Neue"/>
              </a:rPr>
              <a:t>exp1 </a:t>
            </a:r>
            <a:r>
              <a:rPr lang="zh-CN" altLang="en-US" sz="2400" b="0" i="0" dirty="0">
                <a:solidFill>
                  <a:srgbClr val="333333"/>
                </a:solidFill>
                <a:effectLst/>
                <a:latin typeface="Helvetica Neue"/>
              </a:rPr>
              <a:t>变化到 </a:t>
            </a:r>
            <a:r>
              <a:rPr lang="en-US" altLang="zh-CN" sz="2400" b="0" i="0" dirty="0">
                <a:solidFill>
                  <a:srgbClr val="333333"/>
                </a:solidFill>
                <a:effectLst/>
                <a:latin typeface="Helvetica Neue"/>
              </a:rPr>
              <a:t>exp2</a:t>
            </a:r>
            <a:r>
              <a:rPr lang="zh-CN" altLang="en-US" sz="2400" b="0" i="0" dirty="0">
                <a:solidFill>
                  <a:srgbClr val="333333"/>
                </a:solidFill>
                <a:effectLst/>
                <a:latin typeface="Helvetica Neue"/>
              </a:rPr>
              <a:t>，每次变化以 </a:t>
            </a:r>
            <a:r>
              <a:rPr lang="en-US" altLang="zh-CN" sz="2400" b="0" i="0" dirty="0">
                <a:solidFill>
                  <a:srgbClr val="333333"/>
                </a:solidFill>
                <a:effectLst/>
                <a:latin typeface="Helvetica Neue"/>
              </a:rPr>
              <a:t>exp3 </a:t>
            </a:r>
            <a:r>
              <a:rPr lang="zh-CN" altLang="en-US" sz="2400" b="0" i="0" dirty="0">
                <a:solidFill>
                  <a:srgbClr val="333333"/>
                </a:solidFill>
                <a:effectLst/>
                <a:latin typeface="Helvetica Neue"/>
              </a:rPr>
              <a:t>为步长递增 </a:t>
            </a:r>
            <a:r>
              <a:rPr lang="en-US" altLang="zh-CN" sz="2400" b="0" i="0" dirty="0">
                <a:solidFill>
                  <a:srgbClr val="333333"/>
                </a:solidFill>
                <a:effectLst/>
                <a:latin typeface="Helvetica Neue"/>
              </a:rPr>
              <a:t>var</a:t>
            </a:r>
            <a:r>
              <a:rPr lang="zh-CN" altLang="en-US" sz="2400" b="0" i="0" dirty="0">
                <a:solidFill>
                  <a:srgbClr val="333333"/>
                </a:solidFill>
                <a:effectLst/>
                <a:latin typeface="Helvetica Neue"/>
              </a:rPr>
              <a:t>，并执行一次 </a:t>
            </a:r>
            <a:r>
              <a:rPr lang="en-US" altLang="zh-CN" sz="2400" b="1" i="0" dirty="0">
                <a:solidFill>
                  <a:srgbClr val="333333"/>
                </a:solidFill>
                <a:effectLst/>
                <a:latin typeface="Helvetica Neue"/>
              </a:rPr>
              <a:t>"</a:t>
            </a:r>
            <a:r>
              <a:rPr lang="zh-CN" altLang="en-US" sz="2400" b="1" i="0" dirty="0">
                <a:solidFill>
                  <a:srgbClr val="333333"/>
                </a:solidFill>
                <a:effectLst/>
                <a:latin typeface="Helvetica Neue"/>
              </a:rPr>
              <a:t>执行体</a:t>
            </a:r>
            <a:r>
              <a:rPr lang="en-US" altLang="zh-CN" sz="2400" b="1" i="0" dirty="0">
                <a:solidFill>
                  <a:srgbClr val="333333"/>
                </a:solidFill>
                <a:effectLst/>
                <a:latin typeface="Helvetica Neue"/>
              </a:rPr>
              <a:t>"</a:t>
            </a:r>
            <a:r>
              <a:rPr lang="zh-CN" altLang="en-US" sz="2400" b="0" i="0" dirty="0">
                <a:solidFill>
                  <a:srgbClr val="333333"/>
                </a:solidFill>
                <a:effectLst/>
                <a:latin typeface="Helvetica Neue"/>
              </a:rPr>
              <a:t>。</a:t>
            </a:r>
            <a:r>
              <a:rPr lang="en-US" altLang="zh-CN" sz="2400" b="0" i="0" dirty="0">
                <a:solidFill>
                  <a:srgbClr val="333333"/>
                </a:solidFill>
                <a:effectLst/>
                <a:latin typeface="Helvetica Neue"/>
              </a:rPr>
              <a:t>exp3 </a:t>
            </a:r>
            <a:r>
              <a:rPr lang="zh-CN" altLang="en-US" sz="2400" b="0" i="0" dirty="0">
                <a:solidFill>
                  <a:srgbClr val="333333"/>
                </a:solidFill>
                <a:effectLst/>
                <a:latin typeface="Helvetica Neue"/>
              </a:rPr>
              <a:t>是可选的，如果不指定，默认为</a:t>
            </a:r>
            <a:r>
              <a:rPr lang="en-US" altLang="zh-CN" sz="2400" b="0" i="0" dirty="0">
                <a:solidFill>
                  <a:srgbClr val="333333"/>
                </a:solidFill>
                <a:effectLst/>
                <a:latin typeface="Helvetica Neue"/>
              </a:rPr>
              <a:t>1</a:t>
            </a:r>
            <a:r>
              <a:rPr lang="zh-CN" altLang="en-US" sz="2400" b="0" i="0" dirty="0">
                <a:solidFill>
                  <a:srgbClr val="333333"/>
                </a:solidFill>
                <a:effectLst/>
                <a:latin typeface="Helvetica Neue"/>
              </a:rPr>
              <a:t>。</a:t>
            </a:r>
            <a:endParaRPr lang="zh-CN" altLang="en-US" sz="2400" dirty="0"/>
          </a:p>
        </p:txBody>
      </p:sp>
      <p:sp>
        <p:nvSpPr>
          <p:cNvPr id="9" name="文本框 8">
            <a:extLst>
              <a:ext uri="{FF2B5EF4-FFF2-40B4-BE49-F238E27FC236}">
                <a16:creationId xmlns:a16="http://schemas.microsoft.com/office/drawing/2014/main" id="{75320D80-24D9-47E5-A3F7-7E5BEBEF7095}"/>
              </a:ext>
            </a:extLst>
          </p:cNvPr>
          <p:cNvSpPr txBox="1"/>
          <p:nvPr/>
        </p:nvSpPr>
        <p:spPr>
          <a:xfrm>
            <a:off x="421029" y="2149951"/>
            <a:ext cx="5232281" cy="584775"/>
          </a:xfrm>
          <a:prstGeom prst="rect">
            <a:avLst/>
          </a:prstGeom>
          <a:noFill/>
        </p:spPr>
        <p:txBody>
          <a:bodyPr wrap="square">
            <a:spAutoFit/>
          </a:bodyPr>
          <a:lstStyle/>
          <a:p>
            <a:pPr algn="ctr"/>
            <a:r>
              <a:rPr lang="zh-CN" altLang="en-US" sz="3200" b="1" i="0" dirty="0">
                <a:solidFill>
                  <a:srgbClr val="333333"/>
                </a:solidFill>
                <a:effectLst/>
                <a:latin typeface="Helvetica Neue"/>
              </a:rPr>
              <a:t>数值</a:t>
            </a:r>
            <a:r>
              <a:rPr lang="en-US" altLang="zh-CN" sz="3200" b="1" i="0" dirty="0">
                <a:solidFill>
                  <a:srgbClr val="333333"/>
                </a:solidFill>
                <a:effectLst/>
                <a:latin typeface="Helvetica Neue"/>
              </a:rPr>
              <a:t>for</a:t>
            </a:r>
            <a:r>
              <a:rPr lang="zh-CN" altLang="en-US" sz="3200" b="1" i="0" dirty="0">
                <a:solidFill>
                  <a:srgbClr val="333333"/>
                </a:solidFill>
                <a:effectLst/>
                <a:latin typeface="Helvetica Neue"/>
              </a:rPr>
              <a:t>循环</a:t>
            </a:r>
          </a:p>
        </p:txBody>
      </p:sp>
      <p:pic>
        <p:nvPicPr>
          <p:cNvPr id="13" name="图片 12">
            <a:extLst>
              <a:ext uri="{FF2B5EF4-FFF2-40B4-BE49-F238E27FC236}">
                <a16:creationId xmlns:a16="http://schemas.microsoft.com/office/drawing/2014/main" id="{DC818A11-34F8-422C-9A25-33964CEF3210}"/>
              </a:ext>
            </a:extLst>
          </p:cNvPr>
          <p:cNvPicPr>
            <a:picLocks noChangeAspect="1"/>
          </p:cNvPicPr>
          <p:nvPr/>
        </p:nvPicPr>
        <p:blipFill>
          <a:blip r:embed="rId3"/>
          <a:stretch>
            <a:fillRect/>
          </a:stretch>
        </p:blipFill>
        <p:spPr>
          <a:xfrm>
            <a:off x="6632561" y="2630821"/>
            <a:ext cx="4447338" cy="2320350"/>
          </a:xfrm>
          <a:prstGeom prst="rect">
            <a:avLst/>
          </a:prstGeom>
        </p:spPr>
      </p:pic>
      <p:sp>
        <p:nvSpPr>
          <p:cNvPr id="14" name="文本框 13">
            <a:extLst>
              <a:ext uri="{FF2B5EF4-FFF2-40B4-BE49-F238E27FC236}">
                <a16:creationId xmlns:a16="http://schemas.microsoft.com/office/drawing/2014/main" id="{22D1CF9E-ED93-44CD-9D76-3CD7B66BD3A2}"/>
              </a:ext>
            </a:extLst>
          </p:cNvPr>
          <p:cNvSpPr txBox="1"/>
          <p:nvPr/>
        </p:nvSpPr>
        <p:spPr>
          <a:xfrm>
            <a:off x="6632559" y="2079548"/>
            <a:ext cx="4447339" cy="584775"/>
          </a:xfrm>
          <a:prstGeom prst="rect">
            <a:avLst/>
          </a:prstGeom>
          <a:noFill/>
        </p:spPr>
        <p:txBody>
          <a:bodyPr wrap="square">
            <a:spAutoFit/>
          </a:bodyPr>
          <a:lstStyle/>
          <a:p>
            <a:pPr algn="ctr"/>
            <a:r>
              <a:rPr lang="zh-CN" altLang="en-US" sz="3200" b="1" i="0" dirty="0">
                <a:solidFill>
                  <a:srgbClr val="333333"/>
                </a:solidFill>
                <a:effectLst/>
                <a:latin typeface="Helvetica Neue"/>
              </a:rPr>
              <a:t>泛型</a:t>
            </a:r>
            <a:r>
              <a:rPr lang="en-US" altLang="zh-CN" sz="3200" b="1" i="0" dirty="0">
                <a:solidFill>
                  <a:srgbClr val="333333"/>
                </a:solidFill>
                <a:effectLst/>
                <a:latin typeface="Helvetica Neue"/>
              </a:rPr>
              <a:t>for</a:t>
            </a:r>
            <a:r>
              <a:rPr lang="zh-CN" altLang="en-US" sz="3200" b="1" i="0" dirty="0">
                <a:solidFill>
                  <a:srgbClr val="333333"/>
                </a:solidFill>
                <a:effectLst/>
                <a:latin typeface="Helvetica Neue"/>
              </a:rPr>
              <a:t>循环</a:t>
            </a:r>
          </a:p>
        </p:txBody>
      </p:sp>
      <p:sp>
        <p:nvSpPr>
          <p:cNvPr id="16" name="文本框 15">
            <a:extLst>
              <a:ext uri="{FF2B5EF4-FFF2-40B4-BE49-F238E27FC236}">
                <a16:creationId xmlns:a16="http://schemas.microsoft.com/office/drawing/2014/main" id="{2EF978DE-DFCA-4805-8B2E-3F4438EA01B4}"/>
              </a:ext>
            </a:extLst>
          </p:cNvPr>
          <p:cNvSpPr txBox="1"/>
          <p:nvPr/>
        </p:nvSpPr>
        <p:spPr>
          <a:xfrm>
            <a:off x="6632559" y="5244973"/>
            <a:ext cx="4525436" cy="1200329"/>
          </a:xfrm>
          <a:prstGeom prst="rect">
            <a:avLst/>
          </a:prstGeom>
          <a:noFill/>
        </p:spPr>
        <p:txBody>
          <a:bodyPr wrap="square">
            <a:spAutoFit/>
          </a:bodyPr>
          <a:lstStyle/>
          <a:p>
            <a:r>
              <a:rPr lang="en-US" altLang="zh-CN" sz="2400" b="0" i="0" dirty="0" err="1">
                <a:solidFill>
                  <a:srgbClr val="333333"/>
                </a:solidFill>
                <a:effectLst/>
                <a:latin typeface="Helvetica Neue"/>
              </a:rPr>
              <a:t>i</a:t>
            </a:r>
            <a:r>
              <a:rPr lang="zh-CN" altLang="en-US" sz="2400" b="0" i="0" dirty="0">
                <a:solidFill>
                  <a:srgbClr val="333333"/>
                </a:solidFill>
                <a:effectLst/>
                <a:latin typeface="Helvetica Neue"/>
              </a:rPr>
              <a:t>是数组索引值，</a:t>
            </a:r>
            <a:r>
              <a:rPr lang="en-US" altLang="zh-CN" sz="2400" b="0" i="0" dirty="0">
                <a:solidFill>
                  <a:srgbClr val="333333"/>
                </a:solidFill>
                <a:effectLst/>
                <a:latin typeface="Helvetica Neue"/>
              </a:rPr>
              <a:t>v</a:t>
            </a:r>
            <a:r>
              <a:rPr lang="zh-CN" altLang="en-US" sz="2400" b="0" i="0" dirty="0">
                <a:solidFill>
                  <a:srgbClr val="333333"/>
                </a:solidFill>
                <a:effectLst/>
                <a:latin typeface="Helvetica Neue"/>
              </a:rPr>
              <a:t>是对应索引的数组元素值。</a:t>
            </a:r>
            <a:r>
              <a:rPr lang="en-US" altLang="zh-CN" sz="2400" b="0" i="0" dirty="0" err="1">
                <a:solidFill>
                  <a:srgbClr val="333333"/>
                </a:solidFill>
                <a:effectLst/>
                <a:latin typeface="Helvetica Neue"/>
              </a:rPr>
              <a:t>ipairs</a:t>
            </a:r>
            <a:r>
              <a:rPr lang="zh-CN" altLang="en-US" sz="2400" b="0" i="0" dirty="0">
                <a:solidFill>
                  <a:srgbClr val="333333"/>
                </a:solidFill>
                <a:effectLst/>
                <a:latin typeface="Helvetica Neue"/>
              </a:rPr>
              <a:t>是</a:t>
            </a:r>
            <a:r>
              <a:rPr lang="en-US" altLang="zh-CN" sz="2400" b="0" i="0" dirty="0">
                <a:solidFill>
                  <a:srgbClr val="333333"/>
                </a:solidFill>
                <a:effectLst/>
                <a:latin typeface="Helvetica Neue"/>
              </a:rPr>
              <a:t>Lua</a:t>
            </a:r>
            <a:r>
              <a:rPr lang="zh-CN" altLang="en-US" sz="2400" b="0" i="0" dirty="0">
                <a:solidFill>
                  <a:srgbClr val="333333"/>
                </a:solidFill>
                <a:effectLst/>
                <a:latin typeface="Helvetica Neue"/>
              </a:rPr>
              <a:t>提供的一个迭代器函数，用来迭代数组。</a:t>
            </a:r>
            <a:endParaRPr lang="zh-CN" altLang="en-US" sz="2400" dirty="0"/>
          </a:p>
        </p:txBody>
      </p:sp>
    </p:spTree>
    <p:extLst>
      <p:ext uri="{BB962C8B-B14F-4D97-AF65-F5344CB8AC3E}">
        <p14:creationId xmlns:p14="http://schemas.microsoft.com/office/powerpoint/2010/main" val="137531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DE5E92-6DAE-4A99-804F-BC35B79AD6C6}"/>
              </a:ext>
            </a:extLst>
          </p:cNvPr>
          <p:cNvSpPr>
            <a:spLocks noGrp="1"/>
          </p:cNvSpPr>
          <p:nvPr>
            <p:ph type="title"/>
          </p:nvPr>
        </p:nvSpPr>
        <p:spPr/>
        <p:txBody>
          <a:bodyPr/>
          <a:lstStyle/>
          <a:p>
            <a:r>
              <a:rPr lang="zh-CN" altLang="en-US" dirty="0"/>
              <a:t>流程控制</a:t>
            </a:r>
          </a:p>
        </p:txBody>
      </p:sp>
      <p:sp>
        <p:nvSpPr>
          <p:cNvPr id="3" name="内容占位符 2">
            <a:extLst>
              <a:ext uri="{FF2B5EF4-FFF2-40B4-BE49-F238E27FC236}">
                <a16:creationId xmlns:a16="http://schemas.microsoft.com/office/drawing/2014/main" id="{40E26E00-8002-4E6A-98ED-E9E3BF042C2E}"/>
              </a:ext>
            </a:extLst>
          </p:cNvPr>
          <p:cNvSpPr>
            <a:spLocks noGrp="1"/>
          </p:cNvSpPr>
          <p:nvPr>
            <p:ph idx="1"/>
          </p:nvPr>
        </p:nvSpPr>
        <p:spPr>
          <a:xfrm>
            <a:off x="838200" y="1825625"/>
            <a:ext cx="4092615" cy="4351338"/>
          </a:xfrm>
        </p:spPr>
        <p:txBody>
          <a:bodyPr/>
          <a:lstStyle/>
          <a:p>
            <a:r>
              <a:rPr lang="en-US" altLang="zh-CN" dirty="0"/>
              <a:t>if </a:t>
            </a:r>
            <a:r>
              <a:rPr lang="zh-CN" altLang="en-US" dirty="0"/>
              <a:t>语句</a:t>
            </a:r>
            <a:endParaRPr lang="en-US" altLang="zh-CN" dirty="0"/>
          </a:p>
          <a:p>
            <a:endParaRPr lang="en-US" altLang="zh-CN" dirty="0"/>
          </a:p>
          <a:p>
            <a:r>
              <a:rPr lang="zh-CN" altLang="en-US" b="0" i="0" dirty="0">
                <a:solidFill>
                  <a:srgbClr val="333333"/>
                </a:solidFill>
                <a:effectLst/>
                <a:latin typeface="Helvetica Neue"/>
              </a:rPr>
              <a:t>要注意的是</a:t>
            </a:r>
            <a:r>
              <a:rPr lang="en-US" altLang="zh-CN" b="0" i="0" dirty="0">
                <a:solidFill>
                  <a:srgbClr val="333333"/>
                </a:solidFill>
                <a:effectLst/>
                <a:latin typeface="Helvetica Neue"/>
              </a:rPr>
              <a:t>Lua</a:t>
            </a:r>
            <a:r>
              <a:rPr lang="zh-CN" altLang="en-US" b="0" i="0" dirty="0">
                <a:solidFill>
                  <a:srgbClr val="333333"/>
                </a:solidFill>
                <a:effectLst/>
                <a:latin typeface="Helvetica Neue"/>
              </a:rPr>
              <a:t>中 </a:t>
            </a:r>
            <a:r>
              <a:rPr lang="en-US" altLang="zh-CN" b="0" i="0" dirty="0">
                <a:solidFill>
                  <a:srgbClr val="333333"/>
                </a:solidFill>
                <a:effectLst/>
                <a:latin typeface="Helvetica Neue"/>
              </a:rPr>
              <a:t>0 </a:t>
            </a:r>
            <a:r>
              <a:rPr lang="zh-CN" altLang="en-US" b="0" i="0" dirty="0">
                <a:solidFill>
                  <a:srgbClr val="333333"/>
                </a:solidFill>
                <a:effectLst/>
                <a:latin typeface="Helvetica Neue"/>
              </a:rPr>
              <a:t>为 </a:t>
            </a:r>
            <a:r>
              <a:rPr lang="en-US" altLang="zh-CN" b="0" i="0" dirty="0">
                <a:solidFill>
                  <a:srgbClr val="333333"/>
                </a:solidFill>
                <a:effectLst/>
                <a:latin typeface="Helvetica Neue"/>
              </a:rPr>
              <a:t>true</a:t>
            </a:r>
            <a:endParaRPr lang="zh-CN" altLang="en-US" dirty="0"/>
          </a:p>
          <a:p>
            <a:endParaRPr lang="en-US" altLang="zh-CN" dirty="0"/>
          </a:p>
          <a:p>
            <a:endParaRPr lang="en-US" altLang="zh-CN" dirty="0"/>
          </a:p>
          <a:p>
            <a:endParaRPr lang="zh-CN" altLang="en-US" dirty="0"/>
          </a:p>
        </p:txBody>
      </p:sp>
      <p:pic>
        <p:nvPicPr>
          <p:cNvPr id="5" name="图片 4">
            <a:extLst>
              <a:ext uri="{FF2B5EF4-FFF2-40B4-BE49-F238E27FC236}">
                <a16:creationId xmlns:a16="http://schemas.microsoft.com/office/drawing/2014/main" id="{F9F2A157-30F1-4407-A703-21759CDDED19}"/>
              </a:ext>
            </a:extLst>
          </p:cNvPr>
          <p:cNvPicPr>
            <a:picLocks noChangeAspect="1"/>
          </p:cNvPicPr>
          <p:nvPr/>
        </p:nvPicPr>
        <p:blipFill>
          <a:blip r:embed="rId2"/>
          <a:stretch>
            <a:fillRect/>
          </a:stretch>
        </p:blipFill>
        <p:spPr>
          <a:xfrm>
            <a:off x="5050527" y="4348905"/>
            <a:ext cx="4238715" cy="2093926"/>
          </a:xfrm>
          <a:prstGeom prst="rect">
            <a:avLst/>
          </a:prstGeom>
        </p:spPr>
      </p:pic>
      <p:pic>
        <p:nvPicPr>
          <p:cNvPr id="7" name="图片 6">
            <a:extLst>
              <a:ext uri="{FF2B5EF4-FFF2-40B4-BE49-F238E27FC236}">
                <a16:creationId xmlns:a16="http://schemas.microsoft.com/office/drawing/2014/main" id="{BDD31D31-5F62-4C7E-9A60-9DCE46AEB787}"/>
              </a:ext>
            </a:extLst>
          </p:cNvPr>
          <p:cNvPicPr>
            <a:picLocks noChangeAspect="1"/>
          </p:cNvPicPr>
          <p:nvPr/>
        </p:nvPicPr>
        <p:blipFill>
          <a:blip r:embed="rId3"/>
          <a:stretch>
            <a:fillRect/>
          </a:stretch>
        </p:blipFill>
        <p:spPr>
          <a:xfrm>
            <a:off x="5050527" y="1690688"/>
            <a:ext cx="6084319" cy="2493821"/>
          </a:xfrm>
          <a:prstGeom prst="rect">
            <a:avLst/>
          </a:prstGeom>
        </p:spPr>
      </p:pic>
    </p:spTree>
    <p:extLst>
      <p:ext uri="{BB962C8B-B14F-4D97-AF65-F5344CB8AC3E}">
        <p14:creationId xmlns:p14="http://schemas.microsoft.com/office/powerpoint/2010/main" val="1978414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AD6E12-8B0E-4F51-A95F-0E9CB2E09A39}"/>
              </a:ext>
            </a:extLst>
          </p:cNvPr>
          <p:cNvSpPr>
            <a:spLocks noGrp="1"/>
          </p:cNvSpPr>
          <p:nvPr>
            <p:ph type="title"/>
          </p:nvPr>
        </p:nvSpPr>
        <p:spPr/>
        <p:txBody>
          <a:bodyPr/>
          <a:lstStyle/>
          <a:p>
            <a:r>
              <a:rPr lang="zh-CN" altLang="en-US" dirty="0"/>
              <a:t>函数</a:t>
            </a:r>
          </a:p>
        </p:txBody>
      </p:sp>
      <p:sp>
        <p:nvSpPr>
          <p:cNvPr id="3" name="内容占位符 2">
            <a:extLst>
              <a:ext uri="{FF2B5EF4-FFF2-40B4-BE49-F238E27FC236}">
                <a16:creationId xmlns:a16="http://schemas.microsoft.com/office/drawing/2014/main" id="{90F4F4CF-615E-4F64-ABF9-C4116EF79511}"/>
              </a:ext>
            </a:extLst>
          </p:cNvPr>
          <p:cNvSpPr>
            <a:spLocks noGrp="1"/>
          </p:cNvSpPr>
          <p:nvPr>
            <p:ph idx="1"/>
          </p:nvPr>
        </p:nvSpPr>
        <p:spPr/>
        <p:txBody>
          <a:bodyPr/>
          <a:lstStyle/>
          <a:p>
            <a:r>
              <a:rPr lang="zh-CN" altLang="en-US" dirty="0"/>
              <a:t>定义</a:t>
            </a:r>
          </a:p>
        </p:txBody>
      </p:sp>
      <p:pic>
        <p:nvPicPr>
          <p:cNvPr id="5" name="图片 4">
            <a:extLst>
              <a:ext uri="{FF2B5EF4-FFF2-40B4-BE49-F238E27FC236}">
                <a16:creationId xmlns:a16="http://schemas.microsoft.com/office/drawing/2014/main" id="{F59C998A-B0B6-482C-84B4-4F937FB7366D}"/>
              </a:ext>
            </a:extLst>
          </p:cNvPr>
          <p:cNvPicPr>
            <a:picLocks noChangeAspect="1"/>
          </p:cNvPicPr>
          <p:nvPr/>
        </p:nvPicPr>
        <p:blipFill>
          <a:blip r:embed="rId2"/>
          <a:stretch>
            <a:fillRect/>
          </a:stretch>
        </p:blipFill>
        <p:spPr>
          <a:xfrm>
            <a:off x="664712" y="2342557"/>
            <a:ext cx="11389258" cy="1581261"/>
          </a:xfrm>
          <a:prstGeom prst="rect">
            <a:avLst/>
          </a:prstGeom>
        </p:spPr>
      </p:pic>
      <p:sp>
        <p:nvSpPr>
          <p:cNvPr id="7" name="文本框 6">
            <a:extLst>
              <a:ext uri="{FF2B5EF4-FFF2-40B4-BE49-F238E27FC236}">
                <a16:creationId xmlns:a16="http://schemas.microsoft.com/office/drawing/2014/main" id="{0AC5D032-ED88-451A-8245-7800342C7D66}"/>
              </a:ext>
            </a:extLst>
          </p:cNvPr>
          <p:cNvSpPr txBox="1"/>
          <p:nvPr/>
        </p:nvSpPr>
        <p:spPr>
          <a:xfrm>
            <a:off x="756694" y="4001294"/>
            <a:ext cx="10770593" cy="2554545"/>
          </a:xfrm>
          <a:prstGeom prst="rect">
            <a:avLst/>
          </a:prstGeom>
          <a:noFill/>
        </p:spPr>
        <p:txBody>
          <a:bodyPr wrap="square">
            <a:spAutoFit/>
          </a:bodyPr>
          <a:lstStyle/>
          <a:p>
            <a:pPr algn="l" latinLnBrk="1">
              <a:buFont typeface="Arial" panose="020B0604020202020204" pitchFamily="34" charset="0"/>
              <a:buChar char="•"/>
            </a:pPr>
            <a:r>
              <a:rPr lang="en-US" altLang="zh-CN" sz="2000" b="1" i="0" dirty="0" err="1">
                <a:solidFill>
                  <a:srgbClr val="333333"/>
                </a:solidFill>
                <a:effectLst/>
                <a:latin typeface="Helvetica Neue"/>
              </a:rPr>
              <a:t>optional_function_scope</a:t>
            </a:r>
            <a:r>
              <a:rPr lang="en-US" altLang="zh-CN" sz="2000" b="1" i="0" dirty="0">
                <a:solidFill>
                  <a:srgbClr val="333333"/>
                </a:solidFill>
                <a:effectLst/>
                <a:latin typeface="Helvetica Neue"/>
              </a:rPr>
              <a:t>:</a:t>
            </a:r>
            <a:r>
              <a:rPr lang="en-US" altLang="zh-CN" sz="2000" b="0" i="0" dirty="0">
                <a:solidFill>
                  <a:srgbClr val="333333"/>
                </a:solidFill>
                <a:effectLst/>
                <a:latin typeface="Helvetica Neue"/>
              </a:rPr>
              <a:t> </a:t>
            </a:r>
            <a:r>
              <a:rPr lang="zh-CN" altLang="en-US" sz="2000" b="0" i="0" dirty="0">
                <a:solidFill>
                  <a:srgbClr val="333333"/>
                </a:solidFill>
                <a:effectLst/>
                <a:latin typeface="Helvetica Neue"/>
              </a:rPr>
              <a:t>该参数是可选的制定函数是全局函数还是局部函数，未设置该参数默认为全局函数，如果你需要设置函数为局部函数需要使用关键字 </a:t>
            </a:r>
            <a:r>
              <a:rPr lang="en-US" altLang="zh-CN" sz="2000" b="1" i="0" dirty="0">
                <a:solidFill>
                  <a:srgbClr val="333333"/>
                </a:solidFill>
                <a:effectLst/>
                <a:latin typeface="Helvetica Neue"/>
              </a:rPr>
              <a:t>local</a:t>
            </a:r>
            <a:r>
              <a:rPr lang="zh-CN" altLang="en-US" sz="2000" b="0" i="0" dirty="0">
                <a:solidFill>
                  <a:srgbClr val="333333"/>
                </a:solidFill>
                <a:effectLst/>
                <a:latin typeface="Helvetica Neue"/>
              </a:rPr>
              <a:t>。</a:t>
            </a:r>
          </a:p>
          <a:p>
            <a:pPr algn="l" latinLnBrk="1">
              <a:buFont typeface="Arial" panose="020B0604020202020204" pitchFamily="34" charset="0"/>
              <a:buChar char="•"/>
            </a:pPr>
            <a:r>
              <a:rPr lang="en-US" altLang="zh-CN" sz="2000" b="1" i="0" dirty="0" err="1">
                <a:solidFill>
                  <a:srgbClr val="333333"/>
                </a:solidFill>
                <a:effectLst/>
                <a:latin typeface="Helvetica Neue"/>
              </a:rPr>
              <a:t>function_name</a:t>
            </a:r>
            <a:r>
              <a:rPr lang="en-US" altLang="zh-CN" sz="2000" b="1" i="0" dirty="0">
                <a:solidFill>
                  <a:srgbClr val="333333"/>
                </a:solidFill>
                <a:effectLst/>
                <a:latin typeface="Helvetica Neue"/>
              </a:rPr>
              <a:t>: </a:t>
            </a:r>
            <a:r>
              <a:rPr lang="zh-CN" altLang="en-US" sz="2000" b="0" i="0" dirty="0">
                <a:solidFill>
                  <a:srgbClr val="333333"/>
                </a:solidFill>
                <a:effectLst/>
                <a:latin typeface="Helvetica Neue"/>
              </a:rPr>
              <a:t>指定函数名称。</a:t>
            </a:r>
          </a:p>
          <a:p>
            <a:pPr algn="l" latinLnBrk="1">
              <a:buFont typeface="Arial" panose="020B0604020202020204" pitchFamily="34" charset="0"/>
              <a:buChar char="•"/>
            </a:pPr>
            <a:r>
              <a:rPr lang="en-US" altLang="zh-CN" sz="2000" b="1" i="0" dirty="0">
                <a:solidFill>
                  <a:srgbClr val="333333"/>
                </a:solidFill>
                <a:effectLst/>
                <a:latin typeface="Helvetica Neue"/>
              </a:rPr>
              <a:t>argument1, argument2, argument3..., </a:t>
            </a:r>
            <a:r>
              <a:rPr lang="en-US" altLang="zh-CN" sz="2000" b="1" i="0" dirty="0" err="1">
                <a:solidFill>
                  <a:srgbClr val="333333"/>
                </a:solidFill>
                <a:effectLst/>
                <a:latin typeface="Helvetica Neue"/>
              </a:rPr>
              <a:t>argumentn</a:t>
            </a:r>
            <a:r>
              <a:rPr lang="en-US" altLang="zh-CN" sz="2000" b="1" i="0" dirty="0">
                <a:solidFill>
                  <a:srgbClr val="333333"/>
                </a:solidFill>
                <a:effectLst/>
                <a:latin typeface="Helvetica Neue"/>
              </a:rPr>
              <a:t>: </a:t>
            </a:r>
            <a:r>
              <a:rPr lang="zh-CN" altLang="en-US" sz="2000" b="0" i="0" dirty="0">
                <a:solidFill>
                  <a:srgbClr val="333333"/>
                </a:solidFill>
                <a:effectLst/>
                <a:latin typeface="Helvetica Neue"/>
              </a:rPr>
              <a:t>函数参数，多个参数以逗号隔开，函数也可以不带参数。</a:t>
            </a:r>
          </a:p>
          <a:p>
            <a:pPr algn="l" latinLnBrk="1">
              <a:buFont typeface="Arial" panose="020B0604020202020204" pitchFamily="34" charset="0"/>
              <a:buChar char="•"/>
            </a:pPr>
            <a:r>
              <a:rPr lang="en-US" altLang="zh-CN" sz="2000" b="1" i="0" dirty="0" err="1">
                <a:solidFill>
                  <a:srgbClr val="333333"/>
                </a:solidFill>
                <a:effectLst/>
                <a:latin typeface="Helvetica Neue"/>
              </a:rPr>
              <a:t>function_body</a:t>
            </a:r>
            <a:r>
              <a:rPr lang="en-US" altLang="zh-CN" sz="2000" b="1" i="0" dirty="0">
                <a:solidFill>
                  <a:srgbClr val="333333"/>
                </a:solidFill>
                <a:effectLst/>
                <a:latin typeface="Helvetica Neue"/>
              </a:rPr>
              <a:t>: </a:t>
            </a:r>
            <a:r>
              <a:rPr lang="zh-CN" altLang="en-US" sz="2000" b="0" i="0" dirty="0">
                <a:solidFill>
                  <a:srgbClr val="333333"/>
                </a:solidFill>
                <a:effectLst/>
                <a:latin typeface="Helvetica Neue"/>
              </a:rPr>
              <a:t>函数体，函数中需要执行的代码语句块。</a:t>
            </a:r>
          </a:p>
          <a:p>
            <a:pPr algn="l" latinLnBrk="1">
              <a:buFont typeface="Arial" panose="020B0604020202020204" pitchFamily="34" charset="0"/>
              <a:buChar char="•"/>
            </a:pPr>
            <a:r>
              <a:rPr lang="en-US" altLang="zh-CN" sz="2000" b="1" i="0" dirty="0" err="1">
                <a:solidFill>
                  <a:srgbClr val="333333"/>
                </a:solidFill>
                <a:effectLst/>
                <a:latin typeface="Helvetica Neue"/>
              </a:rPr>
              <a:t>result_params_comma_separated</a:t>
            </a:r>
            <a:r>
              <a:rPr lang="en-US" altLang="zh-CN" sz="2000" b="1" i="0" dirty="0">
                <a:solidFill>
                  <a:srgbClr val="333333"/>
                </a:solidFill>
                <a:effectLst/>
                <a:latin typeface="Helvetica Neue"/>
              </a:rPr>
              <a:t>: </a:t>
            </a:r>
            <a:r>
              <a:rPr lang="zh-CN" altLang="en-US" sz="2000" b="0" i="0" dirty="0">
                <a:solidFill>
                  <a:srgbClr val="333333"/>
                </a:solidFill>
                <a:effectLst/>
                <a:latin typeface="Helvetica Neue"/>
              </a:rPr>
              <a:t>函数返回值，</a:t>
            </a:r>
            <a:r>
              <a:rPr lang="en-US" altLang="zh-CN" sz="2000" b="0" i="0" dirty="0">
                <a:solidFill>
                  <a:srgbClr val="333333"/>
                </a:solidFill>
                <a:effectLst/>
                <a:latin typeface="Helvetica Neue"/>
              </a:rPr>
              <a:t>Lua</a:t>
            </a:r>
            <a:r>
              <a:rPr lang="zh-CN" altLang="en-US" sz="2000" b="0" i="0" dirty="0">
                <a:solidFill>
                  <a:srgbClr val="333333"/>
                </a:solidFill>
                <a:effectLst/>
                <a:latin typeface="Helvetica Neue"/>
              </a:rPr>
              <a:t>语言函数可以返回多个值，每个值以逗号隔开。</a:t>
            </a:r>
          </a:p>
        </p:txBody>
      </p:sp>
    </p:spTree>
    <p:extLst>
      <p:ext uri="{BB962C8B-B14F-4D97-AF65-F5344CB8AC3E}">
        <p14:creationId xmlns:p14="http://schemas.microsoft.com/office/powerpoint/2010/main" val="2057993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5F955A-34DB-438A-8087-908E93E0D1F9}"/>
              </a:ext>
            </a:extLst>
          </p:cNvPr>
          <p:cNvSpPr>
            <a:spLocks noGrp="1"/>
          </p:cNvSpPr>
          <p:nvPr>
            <p:ph type="title"/>
          </p:nvPr>
        </p:nvSpPr>
        <p:spPr/>
        <p:txBody>
          <a:bodyPr/>
          <a:lstStyle/>
          <a:p>
            <a:r>
              <a:rPr lang="zh-CN" altLang="en-US" dirty="0"/>
              <a:t>函数</a:t>
            </a:r>
          </a:p>
        </p:txBody>
      </p:sp>
      <p:sp>
        <p:nvSpPr>
          <p:cNvPr id="3" name="内容占位符 2">
            <a:extLst>
              <a:ext uri="{FF2B5EF4-FFF2-40B4-BE49-F238E27FC236}">
                <a16:creationId xmlns:a16="http://schemas.microsoft.com/office/drawing/2014/main" id="{75F5A332-60A4-4E3F-9C54-1893BA181335}"/>
              </a:ext>
            </a:extLst>
          </p:cNvPr>
          <p:cNvSpPr>
            <a:spLocks noGrp="1"/>
          </p:cNvSpPr>
          <p:nvPr>
            <p:ph idx="1"/>
          </p:nvPr>
        </p:nvSpPr>
        <p:spPr/>
        <p:txBody>
          <a:bodyPr/>
          <a:lstStyle/>
          <a:p>
            <a:r>
              <a:rPr lang="zh-CN" altLang="en-US" dirty="0"/>
              <a:t>也是一种数据类型，可以作为参数传递到别的函数</a:t>
            </a:r>
          </a:p>
        </p:txBody>
      </p:sp>
      <p:pic>
        <p:nvPicPr>
          <p:cNvPr id="5" name="图片 4">
            <a:extLst>
              <a:ext uri="{FF2B5EF4-FFF2-40B4-BE49-F238E27FC236}">
                <a16:creationId xmlns:a16="http://schemas.microsoft.com/office/drawing/2014/main" id="{5E06A968-B9B5-42D6-B10F-D1680DF7ECB2}"/>
              </a:ext>
            </a:extLst>
          </p:cNvPr>
          <p:cNvPicPr>
            <a:picLocks noChangeAspect="1"/>
          </p:cNvPicPr>
          <p:nvPr/>
        </p:nvPicPr>
        <p:blipFill>
          <a:blip r:embed="rId2"/>
          <a:stretch>
            <a:fillRect/>
          </a:stretch>
        </p:blipFill>
        <p:spPr>
          <a:xfrm>
            <a:off x="2289236" y="2538063"/>
            <a:ext cx="8027818" cy="4117380"/>
          </a:xfrm>
          <a:prstGeom prst="rect">
            <a:avLst/>
          </a:prstGeom>
        </p:spPr>
      </p:pic>
    </p:spTree>
    <p:extLst>
      <p:ext uri="{BB962C8B-B14F-4D97-AF65-F5344CB8AC3E}">
        <p14:creationId xmlns:p14="http://schemas.microsoft.com/office/powerpoint/2010/main" val="1533541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044D5F-7693-4937-9B81-9656D555C247}"/>
              </a:ext>
            </a:extLst>
          </p:cNvPr>
          <p:cNvSpPr>
            <a:spLocks noGrp="1"/>
          </p:cNvSpPr>
          <p:nvPr>
            <p:ph type="title"/>
          </p:nvPr>
        </p:nvSpPr>
        <p:spPr/>
        <p:txBody>
          <a:bodyPr/>
          <a:lstStyle/>
          <a:p>
            <a:r>
              <a:rPr lang="zh-CN" altLang="en-US" dirty="0"/>
              <a:t>函数</a:t>
            </a:r>
          </a:p>
        </p:txBody>
      </p:sp>
      <p:sp>
        <p:nvSpPr>
          <p:cNvPr id="3" name="内容占位符 2">
            <a:extLst>
              <a:ext uri="{FF2B5EF4-FFF2-40B4-BE49-F238E27FC236}">
                <a16:creationId xmlns:a16="http://schemas.microsoft.com/office/drawing/2014/main" id="{82308C03-6481-44F0-9998-31586CF31944}"/>
              </a:ext>
            </a:extLst>
          </p:cNvPr>
          <p:cNvSpPr>
            <a:spLocks noGrp="1"/>
          </p:cNvSpPr>
          <p:nvPr>
            <p:ph idx="1"/>
          </p:nvPr>
        </p:nvSpPr>
        <p:spPr/>
        <p:txBody>
          <a:bodyPr/>
          <a:lstStyle/>
          <a:p>
            <a:r>
              <a:rPr lang="zh-CN" altLang="en-US" dirty="0"/>
              <a:t>可以返回多个值，</a:t>
            </a:r>
            <a:r>
              <a:rPr lang="zh-CN" altLang="en-US" b="0" i="0" dirty="0">
                <a:solidFill>
                  <a:srgbClr val="333333"/>
                </a:solidFill>
                <a:effectLst/>
                <a:latin typeface="Helvetica Neue"/>
              </a:rPr>
              <a:t>每个值以逗号隔开</a:t>
            </a:r>
            <a:endParaRPr lang="zh-CN" altLang="en-US" dirty="0"/>
          </a:p>
        </p:txBody>
      </p:sp>
      <p:pic>
        <p:nvPicPr>
          <p:cNvPr id="5" name="图片 4">
            <a:extLst>
              <a:ext uri="{FF2B5EF4-FFF2-40B4-BE49-F238E27FC236}">
                <a16:creationId xmlns:a16="http://schemas.microsoft.com/office/drawing/2014/main" id="{E7EF792D-6B91-447D-982E-4815727A08DC}"/>
              </a:ext>
            </a:extLst>
          </p:cNvPr>
          <p:cNvPicPr>
            <a:picLocks noChangeAspect="1"/>
          </p:cNvPicPr>
          <p:nvPr/>
        </p:nvPicPr>
        <p:blipFill>
          <a:blip r:embed="rId2"/>
          <a:stretch>
            <a:fillRect/>
          </a:stretch>
        </p:blipFill>
        <p:spPr>
          <a:xfrm>
            <a:off x="2832533" y="2502369"/>
            <a:ext cx="7144843" cy="4112284"/>
          </a:xfrm>
          <a:prstGeom prst="rect">
            <a:avLst/>
          </a:prstGeom>
        </p:spPr>
      </p:pic>
    </p:spTree>
    <p:extLst>
      <p:ext uri="{BB962C8B-B14F-4D97-AF65-F5344CB8AC3E}">
        <p14:creationId xmlns:p14="http://schemas.microsoft.com/office/powerpoint/2010/main" val="1976562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679F9-4485-4CBF-8A67-C1F3A0A5B89A}"/>
              </a:ext>
            </a:extLst>
          </p:cNvPr>
          <p:cNvSpPr>
            <a:spLocks noGrp="1"/>
          </p:cNvSpPr>
          <p:nvPr>
            <p:ph type="title"/>
          </p:nvPr>
        </p:nvSpPr>
        <p:spPr/>
        <p:txBody>
          <a:bodyPr/>
          <a:lstStyle/>
          <a:p>
            <a:r>
              <a:rPr lang="zh-CN" altLang="en-US" dirty="0"/>
              <a:t>运算符</a:t>
            </a:r>
          </a:p>
        </p:txBody>
      </p:sp>
      <p:sp>
        <p:nvSpPr>
          <p:cNvPr id="3" name="内容占位符 2">
            <a:extLst>
              <a:ext uri="{FF2B5EF4-FFF2-40B4-BE49-F238E27FC236}">
                <a16:creationId xmlns:a16="http://schemas.microsoft.com/office/drawing/2014/main" id="{B96E4EEB-4181-4382-957C-D9C62EAE316D}"/>
              </a:ext>
            </a:extLst>
          </p:cNvPr>
          <p:cNvSpPr>
            <a:spLocks noGrp="1"/>
          </p:cNvSpPr>
          <p:nvPr>
            <p:ph idx="1"/>
          </p:nvPr>
        </p:nvSpPr>
        <p:spPr>
          <a:xfrm>
            <a:off x="838200" y="1825625"/>
            <a:ext cx="2460585" cy="4351338"/>
          </a:xfrm>
        </p:spPr>
        <p:txBody>
          <a:bodyPr/>
          <a:lstStyle/>
          <a:p>
            <a:r>
              <a:rPr lang="zh-CN" altLang="en-US" dirty="0"/>
              <a:t>算术运算符</a:t>
            </a:r>
          </a:p>
        </p:txBody>
      </p:sp>
      <p:pic>
        <p:nvPicPr>
          <p:cNvPr id="5" name="图片 4">
            <a:extLst>
              <a:ext uri="{FF2B5EF4-FFF2-40B4-BE49-F238E27FC236}">
                <a16:creationId xmlns:a16="http://schemas.microsoft.com/office/drawing/2014/main" id="{EC795E11-D6D2-4559-948E-7EA134084C89}"/>
              </a:ext>
            </a:extLst>
          </p:cNvPr>
          <p:cNvPicPr>
            <a:picLocks noChangeAspect="1"/>
          </p:cNvPicPr>
          <p:nvPr/>
        </p:nvPicPr>
        <p:blipFill>
          <a:blip r:embed="rId2"/>
          <a:stretch>
            <a:fillRect/>
          </a:stretch>
        </p:blipFill>
        <p:spPr>
          <a:xfrm>
            <a:off x="906976" y="2383096"/>
            <a:ext cx="2264487" cy="4321624"/>
          </a:xfrm>
          <a:prstGeom prst="rect">
            <a:avLst/>
          </a:prstGeom>
        </p:spPr>
      </p:pic>
      <p:sp>
        <p:nvSpPr>
          <p:cNvPr id="6" name="内容占位符 2">
            <a:extLst>
              <a:ext uri="{FF2B5EF4-FFF2-40B4-BE49-F238E27FC236}">
                <a16:creationId xmlns:a16="http://schemas.microsoft.com/office/drawing/2014/main" id="{515C7819-FBE0-4D62-82E6-15EEB176BEDF}"/>
              </a:ext>
            </a:extLst>
          </p:cNvPr>
          <p:cNvSpPr txBox="1">
            <a:spLocks/>
          </p:cNvSpPr>
          <p:nvPr/>
        </p:nvSpPr>
        <p:spPr>
          <a:xfrm>
            <a:off x="6657414" y="1773539"/>
            <a:ext cx="24605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关系运算符</a:t>
            </a:r>
          </a:p>
        </p:txBody>
      </p:sp>
      <p:pic>
        <p:nvPicPr>
          <p:cNvPr id="8" name="图片 7">
            <a:extLst>
              <a:ext uri="{FF2B5EF4-FFF2-40B4-BE49-F238E27FC236}">
                <a16:creationId xmlns:a16="http://schemas.microsoft.com/office/drawing/2014/main" id="{D7932911-D0F4-4736-80D0-804A68934240}"/>
              </a:ext>
            </a:extLst>
          </p:cNvPr>
          <p:cNvPicPr>
            <a:picLocks noChangeAspect="1"/>
          </p:cNvPicPr>
          <p:nvPr/>
        </p:nvPicPr>
        <p:blipFill>
          <a:blip r:embed="rId3"/>
          <a:stretch>
            <a:fillRect/>
          </a:stretch>
        </p:blipFill>
        <p:spPr>
          <a:xfrm>
            <a:off x="3896718" y="2316456"/>
            <a:ext cx="7981979" cy="4254985"/>
          </a:xfrm>
          <a:prstGeom prst="rect">
            <a:avLst/>
          </a:prstGeom>
        </p:spPr>
      </p:pic>
    </p:spTree>
    <p:extLst>
      <p:ext uri="{BB962C8B-B14F-4D97-AF65-F5344CB8AC3E}">
        <p14:creationId xmlns:p14="http://schemas.microsoft.com/office/powerpoint/2010/main" val="612944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90B2AD-6296-49B5-88AA-1ED8F4202A3B}"/>
              </a:ext>
            </a:extLst>
          </p:cNvPr>
          <p:cNvSpPr>
            <a:spLocks noGrp="1"/>
          </p:cNvSpPr>
          <p:nvPr>
            <p:ph type="title"/>
          </p:nvPr>
        </p:nvSpPr>
        <p:spPr/>
        <p:txBody>
          <a:bodyPr/>
          <a:lstStyle/>
          <a:p>
            <a:r>
              <a:rPr lang="zh-CN" altLang="en-US" dirty="0"/>
              <a:t>运算符</a:t>
            </a:r>
          </a:p>
        </p:txBody>
      </p:sp>
      <p:sp>
        <p:nvSpPr>
          <p:cNvPr id="3" name="内容占位符 2">
            <a:extLst>
              <a:ext uri="{FF2B5EF4-FFF2-40B4-BE49-F238E27FC236}">
                <a16:creationId xmlns:a16="http://schemas.microsoft.com/office/drawing/2014/main" id="{F7B4A58C-B695-49FD-9B87-231A0FF3396C}"/>
              </a:ext>
            </a:extLst>
          </p:cNvPr>
          <p:cNvSpPr>
            <a:spLocks noGrp="1"/>
          </p:cNvSpPr>
          <p:nvPr>
            <p:ph idx="1"/>
          </p:nvPr>
        </p:nvSpPr>
        <p:spPr/>
        <p:txBody>
          <a:bodyPr/>
          <a:lstStyle/>
          <a:p>
            <a:r>
              <a:rPr lang="zh-CN" altLang="en-US" dirty="0"/>
              <a:t>逻辑运算符</a:t>
            </a:r>
            <a:endParaRPr lang="en-US" altLang="zh-CN" dirty="0"/>
          </a:p>
          <a:p>
            <a:endParaRPr lang="en-US" altLang="zh-CN" dirty="0"/>
          </a:p>
          <a:p>
            <a:endParaRPr lang="en-US" altLang="zh-CN" dirty="0"/>
          </a:p>
          <a:p>
            <a:endParaRPr lang="en-US" altLang="zh-CN" dirty="0"/>
          </a:p>
          <a:p>
            <a:endParaRPr lang="en-US" altLang="zh-CN" dirty="0"/>
          </a:p>
          <a:p>
            <a:r>
              <a:rPr lang="zh-CN" altLang="en-US" dirty="0"/>
              <a:t>其他运算符</a:t>
            </a:r>
          </a:p>
        </p:txBody>
      </p:sp>
      <p:pic>
        <p:nvPicPr>
          <p:cNvPr id="5" name="图片 4">
            <a:extLst>
              <a:ext uri="{FF2B5EF4-FFF2-40B4-BE49-F238E27FC236}">
                <a16:creationId xmlns:a16="http://schemas.microsoft.com/office/drawing/2014/main" id="{0A38C08C-F2EE-4D85-8A7F-505789007962}"/>
              </a:ext>
            </a:extLst>
          </p:cNvPr>
          <p:cNvPicPr>
            <a:picLocks noChangeAspect="1"/>
          </p:cNvPicPr>
          <p:nvPr/>
        </p:nvPicPr>
        <p:blipFill>
          <a:blip r:embed="rId2"/>
          <a:stretch>
            <a:fillRect/>
          </a:stretch>
        </p:blipFill>
        <p:spPr>
          <a:xfrm>
            <a:off x="3257737" y="1690688"/>
            <a:ext cx="8380608" cy="2438899"/>
          </a:xfrm>
          <a:prstGeom prst="rect">
            <a:avLst/>
          </a:prstGeom>
        </p:spPr>
      </p:pic>
      <p:pic>
        <p:nvPicPr>
          <p:cNvPr id="7" name="图片 6">
            <a:extLst>
              <a:ext uri="{FF2B5EF4-FFF2-40B4-BE49-F238E27FC236}">
                <a16:creationId xmlns:a16="http://schemas.microsoft.com/office/drawing/2014/main" id="{16B648F2-BDC8-448D-AFB9-649F3A3F74A1}"/>
              </a:ext>
            </a:extLst>
          </p:cNvPr>
          <p:cNvPicPr>
            <a:picLocks noChangeAspect="1"/>
          </p:cNvPicPr>
          <p:nvPr/>
        </p:nvPicPr>
        <p:blipFill>
          <a:blip r:embed="rId3"/>
          <a:stretch>
            <a:fillRect/>
          </a:stretch>
        </p:blipFill>
        <p:spPr>
          <a:xfrm>
            <a:off x="190687" y="4847324"/>
            <a:ext cx="11674529" cy="1906503"/>
          </a:xfrm>
          <a:prstGeom prst="rect">
            <a:avLst/>
          </a:prstGeom>
        </p:spPr>
      </p:pic>
    </p:spTree>
    <p:extLst>
      <p:ext uri="{BB962C8B-B14F-4D97-AF65-F5344CB8AC3E}">
        <p14:creationId xmlns:p14="http://schemas.microsoft.com/office/powerpoint/2010/main" val="285088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E1530D-7A4F-472A-A027-15E54F34228E}"/>
              </a:ext>
            </a:extLst>
          </p:cNvPr>
          <p:cNvSpPr>
            <a:spLocks noGrp="1"/>
          </p:cNvSpPr>
          <p:nvPr>
            <p:ph type="title"/>
          </p:nvPr>
        </p:nvSpPr>
        <p:spPr/>
        <p:txBody>
          <a:bodyPr/>
          <a:lstStyle/>
          <a:p>
            <a:r>
              <a:rPr lang="zh-CN" altLang="en-US" dirty="0"/>
              <a:t>数组</a:t>
            </a:r>
          </a:p>
        </p:txBody>
      </p:sp>
      <p:sp>
        <p:nvSpPr>
          <p:cNvPr id="3" name="内容占位符 2">
            <a:extLst>
              <a:ext uri="{FF2B5EF4-FFF2-40B4-BE49-F238E27FC236}">
                <a16:creationId xmlns:a16="http://schemas.microsoft.com/office/drawing/2014/main" id="{EF0E97A4-7D3D-4FAE-A3B4-653BAA170D75}"/>
              </a:ext>
            </a:extLst>
          </p:cNvPr>
          <p:cNvSpPr>
            <a:spLocks noGrp="1"/>
          </p:cNvSpPr>
          <p:nvPr>
            <p:ph idx="1"/>
          </p:nvPr>
        </p:nvSpPr>
        <p:spPr/>
        <p:txBody>
          <a:bodyPr/>
          <a:lstStyle/>
          <a:p>
            <a:r>
              <a:rPr lang="zh-CN" altLang="en-US" dirty="0"/>
              <a:t>一维数组</a:t>
            </a:r>
            <a:endParaRPr lang="en-US" altLang="zh-CN" dirty="0"/>
          </a:p>
          <a:p>
            <a:endParaRPr lang="en-US" altLang="zh-CN" dirty="0"/>
          </a:p>
          <a:p>
            <a:r>
              <a:rPr lang="zh-CN" altLang="en-US" dirty="0"/>
              <a:t>定义：</a:t>
            </a:r>
            <a:r>
              <a:rPr lang="en-US" altLang="zh-CN" dirty="0"/>
              <a:t>{  }</a:t>
            </a:r>
            <a:r>
              <a:rPr lang="zh-CN" altLang="en-US" dirty="0"/>
              <a:t>，索引</a:t>
            </a:r>
            <a:r>
              <a:rPr lang="en-US" altLang="zh-CN" dirty="0"/>
              <a:t>: [ ]</a:t>
            </a:r>
            <a:r>
              <a:rPr lang="zh-CN" altLang="en-US" dirty="0"/>
              <a:t>，下标默认</a:t>
            </a:r>
            <a:r>
              <a:rPr lang="en-US" altLang="zh-CN" dirty="0"/>
              <a:t>1</a:t>
            </a:r>
            <a:r>
              <a:rPr lang="zh-CN" altLang="en-US" dirty="0"/>
              <a:t>开始</a:t>
            </a:r>
            <a:endParaRPr lang="en-US" altLang="zh-CN" dirty="0"/>
          </a:p>
          <a:p>
            <a:r>
              <a:rPr lang="zh-CN" altLang="en-US" dirty="0"/>
              <a:t>还可以以负数为数组索引值</a:t>
            </a:r>
          </a:p>
        </p:txBody>
      </p:sp>
      <p:pic>
        <p:nvPicPr>
          <p:cNvPr id="5" name="图片 4">
            <a:extLst>
              <a:ext uri="{FF2B5EF4-FFF2-40B4-BE49-F238E27FC236}">
                <a16:creationId xmlns:a16="http://schemas.microsoft.com/office/drawing/2014/main" id="{AF1058FE-C0A1-4079-8EA9-177680B58493}"/>
              </a:ext>
            </a:extLst>
          </p:cNvPr>
          <p:cNvPicPr>
            <a:picLocks noChangeAspect="1"/>
          </p:cNvPicPr>
          <p:nvPr/>
        </p:nvPicPr>
        <p:blipFill>
          <a:blip r:embed="rId2"/>
          <a:stretch>
            <a:fillRect/>
          </a:stretch>
        </p:blipFill>
        <p:spPr>
          <a:xfrm>
            <a:off x="3638202" y="443384"/>
            <a:ext cx="5002423" cy="1836828"/>
          </a:xfrm>
          <a:prstGeom prst="rect">
            <a:avLst/>
          </a:prstGeom>
        </p:spPr>
      </p:pic>
      <p:pic>
        <p:nvPicPr>
          <p:cNvPr id="7" name="图片 6">
            <a:extLst>
              <a:ext uri="{FF2B5EF4-FFF2-40B4-BE49-F238E27FC236}">
                <a16:creationId xmlns:a16="http://schemas.microsoft.com/office/drawing/2014/main" id="{84C19B4E-C05A-4ED7-A3CA-40519AD042E7}"/>
              </a:ext>
            </a:extLst>
          </p:cNvPr>
          <p:cNvPicPr>
            <a:picLocks noChangeAspect="1"/>
          </p:cNvPicPr>
          <p:nvPr/>
        </p:nvPicPr>
        <p:blipFill>
          <a:blip r:embed="rId3"/>
          <a:stretch>
            <a:fillRect/>
          </a:stretch>
        </p:blipFill>
        <p:spPr>
          <a:xfrm>
            <a:off x="7960596" y="281329"/>
            <a:ext cx="3905352" cy="2415572"/>
          </a:xfrm>
          <a:prstGeom prst="rect">
            <a:avLst/>
          </a:prstGeom>
        </p:spPr>
      </p:pic>
      <p:pic>
        <p:nvPicPr>
          <p:cNvPr id="9" name="图片 8">
            <a:extLst>
              <a:ext uri="{FF2B5EF4-FFF2-40B4-BE49-F238E27FC236}">
                <a16:creationId xmlns:a16="http://schemas.microsoft.com/office/drawing/2014/main" id="{EB4C1532-9B86-44C2-9DC2-5953639BC1FA}"/>
              </a:ext>
            </a:extLst>
          </p:cNvPr>
          <p:cNvPicPr>
            <a:picLocks noChangeAspect="1"/>
          </p:cNvPicPr>
          <p:nvPr/>
        </p:nvPicPr>
        <p:blipFill>
          <a:blip r:embed="rId4"/>
          <a:stretch>
            <a:fillRect/>
          </a:stretch>
        </p:blipFill>
        <p:spPr>
          <a:xfrm>
            <a:off x="1302706" y="4048706"/>
            <a:ext cx="3923264" cy="2820472"/>
          </a:xfrm>
          <a:prstGeom prst="rect">
            <a:avLst/>
          </a:prstGeom>
        </p:spPr>
      </p:pic>
      <p:pic>
        <p:nvPicPr>
          <p:cNvPr id="11" name="图片 10">
            <a:extLst>
              <a:ext uri="{FF2B5EF4-FFF2-40B4-BE49-F238E27FC236}">
                <a16:creationId xmlns:a16="http://schemas.microsoft.com/office/drawing/2014/main" id="{919D165D-7B84-4DD5-8A54-D670C65AF4A3}"/>
              </a:ext>
            </a:extLst>
          </p:cNvPr>
          <p:cNvPicPr>
            <a:picLocks noChangeAspect="1"/>
          </p:cNvPicPr>
          <p:nvPr/>
        </p:nvPicPr>
        <p:blipFill>
          <a:blip r:embed="rId5"/>
          <a:stretch>
            <a:fillRect/>
          </a:stretch>
        </p:blipFill>
        <p:spPr>
          <a:xfrm>
            <a:off x="5901274" y="4001294"/>
            <a:ext cx="2927919" cy="2820472"/>
          </a:xfrm>
          <a:prstGeom prst="rect">
            <a:avLst/>
          </a:prstGeom>
        </p:spPr>
      </p:pic>
    </p:spTree>
    <p:extLst>
      <p:ext uri="{BB962C8B-B14F-4D97-AF65-F5344CB8AC3E}">
        <p14:creationId xmlns:p14="http://schemas.microsoft.com/office/powerpoint/2010/main" val="2154542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16DCF-6124-40A7-A3F4-83CD9A5FDB7C}"/>
              </a:ext>
            </a:extLst>
          </p:cNvPr>
          <p:cNvSpPr>
            <a:spLocks noGrp="1"/>
          </p:cNvSpPr>
          <p:nvPr>
            <p:ph type="title"/>
          </p:nvPr>
        </p:nvSpPr>
        <p:spPr/>
        <p:txBody>
          <a:bodyPr/>
          <a:lstStyle/>
          <a:p>
            <a:r>
              <a:rPr lang="zh-CN" altLang="en-US" dirty="0"/>
              <a:t>数组</a:t>
            </a:r>
          </a:p>
        </p:txBody>
      </p:sp>
      <p:sp>
        <p:nvSpPr>
          <p:cNvPr id="3" name="内容占位符 2">
            <a:extLst>
              <a:ext uri="{FF2B5EF4-FFF2-40B4-BE49-F238E27FC236}">
                <a16:creationId xmlns:a16="http://schemas.microsoft.com/office/drawing/2014/main" id="{8E8422A1-E6F8-4467-8690-3EDBC10750DC}"/>
              </a:ext>
            </a:extLst>
          </p:cNvPr>
          <p:cNvSpPr>
            <a:spLocks noGrp="1"/>
          </p:cNvSpPr>
          <p:nvPr>
            <p:ph idx="1"/>
          </p:nvPr>
        </p:nvSpPr>
        <p:spPr>
          <a:xfrm>
            <a:off x="838200" y="1825625"/>
            <a:ext cx="5017619" cy="4351338"/>
          </a:xfrm>
        </p:spPr>
        <p:txBody>
          <a:bodyPr/>
          <a:lstStyle/>
          <a:p>
            <a:r>
              <a:rPr lang="zh-CN" altLang="en-US" dirty="0"/>
              <a:t>多维数组</a:t>
            </a:r>
            <a:endParaRPr lang="en-US" altLang="zh-CN" dirty="0"/>
          </a:p>
          <a:p>
            <a:pPr algn="l" latinLnBrk="1"/>
            <a:r>
              <a:rPr lang="zh-CN" altLang="en-US" b="0" i="0" dirty="0">
                <a:solidFill>
                  <a:srgbClr val="333333"/>
                </a:solidFill>
                <a:effectLst/>
                <a:latin typeface="Helvetica Neue"/>
              </a:rPr>
              <a:t>多维数组即数组中包含数组或一维数组的索引键对应一个数组。</a:t>
            </a:r>
          </a:p>
          <a:p>
            <a:pPr algn="l" latinLnBrk="1"/>
            <a:r>
              <a:rPr lang="zh-CN" altLang="en-US" dirty="0">
                <a:solidFill>
                  <a:srgbClr val="333333"/>
                </a:solidFill>
                <a:latin typeface="Helvetica Neue"/>
              </a:rPr>
              <a:t>右侧</a:t>
            </a:r>
            <a:r>
              <a:rPr lang="zh-CN" altLang="en-US" b="0" i="0" dirty="0">
                <a:solidFill>
                  <a:srgbClr val="333333"/>
                </a:solidFill>
                <a:effectLst/>
                <a:latin typeface="Helvetica Neue"/>
              </a:rPr>
              <a:t>是一个三行三列的阵列多维数组：</a:t>
            </a:r>
          </a:p>
          <a:p>
            <a:endParaRPr lang="zh-CN" altLang="en-US" dirty="0"/>
          </a:p>
        </p:txBody>
      </p:sp>
      <p:pic>
        <p:nvPicPr>
          <p:cNvPr id="5" name="图片 4">
            <a:extLst>
              <a:ext uri="{FF2B5EF4-FFF2-40B4-BE49-F238E27FC236}">
                <a16:creationId xmlns:a16="http://schemas.microsoft.com/office/drawing/2014/main" id="{8380694F-F995-4F81-ADDD-820D1B85865F}"/>
              </a:ext>
            </a:extLst>
          </p:cNvPr>
          <p:cNvPicPr>
            <a:picLocks noChangeAspect="1"/>
          </p:cNvPicPr>
          <p:nvPr/>
        </p:nvPicPr>
        <p:blipFill>
          <a:blip r:embed="rId2"/>
          <a:stretch>
            <a:fillRect/>
          </a:stretch>
        </p:blipFill>
        <p:spPr>
          <a:xfrm>
            <a:off x="5855819" y="2298095"/>
            <a:ext cx="4435934" cy="4164111"/>
          </a:xfrm>
          <a:prstGeom prst="rect">
            <a:avLst/>
          </a:prstGeom>
        </p:spPr>
      </p:pic>
      <p:pic>
        <p:nvPicPr>
          <p:cNvPr id="7" name="图片 6">
            <a:extLst>
              <a:ext uri="{FF2B5EF4-FFF2-40B4-BE49-F238E27FC236}">
                <a16:creationId xmlns:a16="http://schemas.microsoft.com/office/drawing/2014/main" id="{A7583BBC-C776-4225-84B1-21AFB3A527E7}"/>
              </a:ext>
            </a:extLst>
          </p:cNvPr>
          <p:cNvPicPr>
            <a:picLocks noChangeAspect="1"/>
          </p:cNvPicPr>
          <p:nvPr/>
        </p:nvPicPr>
        <p:blipFill>
          <a:blip r:embed="rId3"/>
          <a:stretch>
            <a:fillRect/>
          </a:stretch>
        </p:blipFill>
        <p:spPr>
          <a:xfrm>
            <a:off x="10685210" y="2287841"/>
            <a:ext cx="1329306" cy="4459609"/>
          </a:xfrm>
          <a:prstGeom prst="rect">
            <a:avLst/>
          </a:prstGeom>
        </p:spPr>
      </p:pic>
    </p:spTree>
    <p:extLst>
      <p:ext uri="{BB962C8B-B14F-4D97-AF65-F5344CB8AC3E}">
        <p14:creationId xmlns:p14="http://schemas.microsoft.com/office/powerpoint/2010/main" val="26386581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A9D56D-43C6-4BEB-A96D-DB16FB42CC2E}"/>
              </a:ext>
            </a:extLst>
          </p:cNvPr>
          <p:cNvSpPr>
            <a:spLocks noGrp="1"/>
          </p:cNvSpPr>
          <p:nvPr>
            <p:ph type="title"/>
          </p:nvPr>
        </p:nvSpPr>
        <p:spPr/>
        <p:txBody>
          <a:bodyPr/>
          <a:lstStyle/>
          <a:p>
            <a:r>
              <a:rPr lang="en-US" altLang="zh-CN" dirty="0"/>
              <a:t> table(</a:t>
            </a:r>
            <a:r>
              <a:rPr lang="zh-CN" altLang="en-US" dirty="0"/>
              <a:t>表</a:t>
            </a:r>
            <a:r>
              <a:rPr lang="en-US" altLang="zh-CN" dirty="0"/>
              <a:t>)</a:t>
            </a:r>
            <a:endParaRPr lang="zh-CN" altLang="en-US" dirty="0"/>
          </a:p>
        </p:txBody>
      </p:sp>
      <p:sp>
        <p:nvSpPr>
          <p:cNvPr id="3" name="内容占位符 2">
            <a:extLst>
              <a:ext uri="{FF2B5EF4-FFF2-40B4-BE49-F238E27FC236}">
                <a16:creationId xmlns:a16="http://schemas.microsoft.com/office/drawing/2014/main" id="{41FD1D34-6512-4EDD-AFFC-976D064FCAA1}"/>
              </a:ext>
            </a:extLst>
          </p:cNvPr>
          <p:cNvSpPr>
            <a:spLocks noGrp="1"/>
          </p:cNvSpPr>
          <p:nvPr>
            <p:ph idx="1"/>
          </p:nvPr>
        </p:nvSpPr>
        <p:spPr/>
        <p:txBody>
          <a:bodyPr/>
          <a:lstStyle/>
          <a:p>
            <a:r>
              <a:rPr lang="en-US" altLang="zh-CN" dirty="0"/>
              <a:t>table </a:t>
            </a:r>
            <a:r>
              <a:rPr lang="zh-CN" altLang="en-US" dirty="0"/>
              <a:t>是 </a:t>
            </a:r>
            <a:r>
              <a:rPr lang="en-US" altLang="zh-CN" dirty="0"/>
              <a:t>Lua </a:t>
            </a:r>
            <a:r>
              <a:rPr lang="zh-CN" altLang="en-US" dirty="0"/>
              <a:t>的一种数据结构用来帮助我们创建不同的数据类型，如：数组、字典等。</a:t>
            </a:r>
          </a:p>
          <a:p>
            <a:endParaRPr lang="zh-CN" altLang="en-US" dirty="0"/>
          </a:p>
          <a:p>
            <a:r>
              <a:rPr lang="en-US" altLang="zh-CN" dirty="0"/>
              <a:t>Lua table </a:t>
            </a:r>
            <a:r>
              <a:rPr lang="zh-CN" altLang="en-US" dirty="0"/>
              <a:t>使用关联型数组，你可以用任意类型的值来作数组的索引，但这个值不能是 </a:t>
            </a:r>
            <a:r>
              <a:rPr lang="en-US" altLang="zh-CN" dirty="0"/>
              <a:t>nil</a:t>
            </a:r>
            <a:r>
              <a:rPr lang="zh-CN" altLang="en-US" dirty="0"/>
              <a:t>。</a:t>
            </a:r>
          </a:p>
          <a:p>
            <a:endParaRPr lang="zh-CN" altLang="en-US" dirty="0"/>
          </a:p>
          <a:p>
            <a:r>
              <a:rPr lang="en-US" altLang="zh-CN" dirty="0"/>
              <a:t>Lua table </a:t>
            </a:r>
            <a:r>
              <a:rPr lang="zh-CN" altLang="en-US" dirty="0"/>
              <a:t>是不固定大小的，你可以根据自己需要进行扩容。</a:t>
            </a:r>
          </a:p>
        </p:txBody>
      </p:sp>
    </p:spTree>
    <p:extLst>
      <p:ext uri="{BB962C8B-B14F-4D97-AF65-F5344CB8AC3E}">
        <p14:creationId xmlns:p14="http://schemas.microsoft.com/office/powerpoint/2010/main" val="1580486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3AAAC-7BB2-4100-AB4A-34F14DA68118}"/>
              </a:ext>
            </a:extLst>
          </p:cNvPr>
          <p:cNvSpPr>
            <a:spLocks noGrp="1"/>
          </p:cNvSpPr>
          <p:nvPr>
            <p:ph type="title"/>
          </p:nvPr>
        </p:nvSpPr>
        <p:spPr/>
        <p:txBody>
          <a:bodyPr/>
          <a:lstStyle/>
          <a:p>
            <a:r>
              <a:rPr lang="en-US" altLang="zh-CN" dirty="0"/>
              <a:t>LUA </a:t>
            </a:r>
            <a:r>
              <a:rPr lang="zh-CN" altLang="en-US" dirty="0"/>
              <a:t>环境安装</a:t>
            </a:r>
          </a:p>
        </p:txBody>
      </p:sp>
      <p:sp>
        <p:nvSpPr>
          <p:cNvPr id="3" name="内容占位符 2">
            <a:extLst>
              <a:ext uri="{FF2B5EF4-FFF2-40B4-BE49-F238E27FC236}">
                <a16:creationId xmlns:a16="http://schemas.microsoft.com/office/drawing/2014/main" id="{CE1EA2E2-4A46-434A-93F2-CEAC13280232}"/>
              </a:ext>
            </a:extLst>
          </p:cNvPr>
          <p:cNvSpPr>
            <a:spLocks noGrp="1"/>
          </p:cNvSpPr>
          <p:nvPr>
            <p:ph idx="1"/>
          </p:nvPr>
        </p:nvSpPr>
        <p:spPr/>
        <p:txBody>
          <a:bodyPr/>
          <a:lstStyle/>
          <a:p>
            <a:r>
              <a:rPr lang="en-US" altLang="zh-CN" dirty="0"/>
              <a:t>Window </a:t>
            </a:r>
            <a:r>
              <a:rPr lang="zh-CN" altLang="en-US" dirty="0"/>
              <a:t>系统上安装 </a:t>
            </a:r>
            <a:r>
              <a:rPr lang="en-US" altLang="zh-CN" dirty="0"/>
              <a:t>Lua</a:t>
            </a:r>
            <a:r>
              <a:rPr lang="zh-CN" altLang="en-US" dirty="0"/>
              <a:t>，使用一个叫</a:t>
            </a:r>
            <a:r>
              <a:rPr lang="en-US" altLang="zh-CN" dirty="0"/>
              <a:t>"</a:t>
            </a:r>
            <a:r>
              <a:rPr lang="en-US" altLang="zh-CN" dirty="0" err="1"/>
              <a:t>SciTE</a:t>
            </a:r>
            <a:r>
              <a:rPr lang="en-US" altLang="zh-CN" dirty="0"/>
              <a:t>"</a:t>
            </a:r>
            <a:r>
              <a:rPr lang="zh-CN" altLang="en-US" dirty="0"/>
              <a:t>的</a:t>
            </a:r>
            <a:r>
              <a:rPr lang="en-US" altLang="zh-CN" dirty="0"/>
              <a:t>IDE</a:t>
            </a:r>
            <a:r>
              <a:rPr lang="zh-CN" altLang="en-US" dirty="0"/>
              <a:t>环境来执行</a:t>
            </a:r>
            <a:r>
              <a:rPr lang="en-US" altLang="zh-CN" dirty="0" err="1"/>
              <a:t>lua</a:t>
            </a:r>
            <a:r>
              <a:rPr lang="zh-CN" altLang="en-US" dirty="0"/>
              <a:t>程序，下载地址为：</a:t>
            </a:r>
          </a:p>
          <a:p>
            <a:r>
              <a:rPr lang="en-US" altLang="zh-CN" dirty="0">
                <a:hlinkClick r:id="rId2"/>
              </a:rPr>
              <a:t>https://github.com/rjpcomputing/luaforwindows/releases</a:t>
            </a:r>
            <a:endParaRPr lang="en-US" altLang="zh-CN" dirty="0"/>
          </a:p>
          <a:p>
            <a:pPr marL="0" indent="0">
              <a:buNone/>
            </a:pPr>
            <a:endParaRPr lang="zh-CN" altLang="en-US" dirty="0"/>
          </a:p>
        </p:txBody>
      </p:sp>
      <p:pic>
        <p:nvPicPr>
          <p:cNvPr id="1026" name="Picture 2">
            <a:extLst>
              <a:ext uri="{FF2B5EF4-FFF2-40B4-BE49-F238E27FC236}">
                <a16:creationId xmlns:a16="http://schemas.microsoft.com/office/drawing/2014/main" id="{8CDCA567-E8FA-4F7F-9841-AE12D23624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257" y="3234426"/>
            <a:ext cx="9225485" cy="356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14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B399F-8C61-4B4A-B350-8F01D16E2944}"/>
              </a:ext>
            </a:extLst>
          </p:cNvPr>
          <p:cNvSpPr>
            <a:spLocks noGrp="1"/>
          </p:cNvSpPr>
          <p:nvPr>
            <p:ph type="title"/>
          </p:nvPr>
        </p:nvSpPr>
        <p:spPr/>
        <p:txBody>
          <a:bodyPr/>
          <a:lstStyle/>
          <a:p>
            <a:r>
              <a:rPr lang="en-US" altLang="zh-CN" dirty="0"/>
              <a:t> table(</a:t>
            </a:r>
            <a:r>
              <a:rPr lang="zh-CN" altLang="en-US" dirty="0"/>
              <a:t>表</a:t>
            </a:r>
            <a:r>
              <a:rPr lang="en-US" altLang="zh-CN" dirty="0"/>
              <a:t>)</a:t>
            </a:r>
            <a:endParaRPr lang="zh-CN" altLang="en-US" dirty="0"/>
          </a:p>
        </p:txBody>
      </p:sp>
      <p:sp>
        <p:nvSpPr>
          <p:cNvPr id="3" name="内容占位符 2">
            <a:extLst>
              <a:ext uri="{FF2B5EF4-FFF2-40B4-BE49-F238E27FC236}">
                <a16:creationId xmlns:a16="http://schemas.microsoft.com/office/drawing/2014/main" id="{02A08F10-60FB-425F-99F4-02A3CF433421}"/>
              </a:ext>
            </a:extLst>
          </p:cNvPr>
          <p:cNvSpPr>
            <a:spLocks noGrp="1"/>
          </p:cNvSpPr>
          <p:nvPr>
            <p:ph idx="1"/>
          </p:nvPr>
        </p:nvSpPr>
        <p:spPr>
          <a:xfrm>
            <a:off x="838200" y="1825625"/>
            <a:ext cx="5539451" cy="4351338"/>
          </a:xfrm>
        </p:spPr>
        <p:txBody>
          <a:bodyPr/>
          <a:lstStyle/>
          <a:p>
            <a:r>
              <a:rPr lang="zh-CN" altLang="en-US" b="0" i="0" dirty="0">
                <a:solidFill>
                  <a:srgbClr val="333333"/>
                </a:solidFill>
                <a:effectLst/>
                <a:latin typeface="Helvetica Neue"/>
              </a:rPr>
              <a:t>构造器是创建和初始化表的表达式。最简单的构造函数是</a:t>
            </a:r>
            <a:r>
              <a:rPr lang="en-US" altLang="zh-CN" b="0" i="0" dirty="0">
                <a:solidFill>
                  <a:srgbClr val="333333"/>
                </a:solidFill>
                <a:effectLst/>
                <a:latin typeface="Helvetica Neue"/>
              </a:rPr>
              <a:t>{}</a:t>
            </a:r>
            <a:r>
              <a:rPr lang="zh-CN" altLang="en-US" b="0" i="0" dirty="0">
                <a:solidFill>
                  <a:srgbClr val="333333"/>
                </a:solidFill>
                <a:effectLst/>
                <a:latin typeface="Helvetica Neue"/>
              </a:rPr>
              <a:t>，用来创建一个空表。可以直接初始化数组。</a:t>
            </a:r>
            <a:endParaRPr lang="en-US" altLang="zh-CN" b="0" i="0" dirty="0">
              <a:solidFill>
                <a:srgbClr val="333333"/>
              </a:solidFill>
              <a:effectLst/>
              <a:latin typeface="Helvetica Neue"/>
            </a:endParaRPr>
          </a:p>
          <a:p>
            <a:endParaRPr lang="en-US" altLang="zh-CN" dirty="0">
              <a:solidFill>
                <a:srgbClr val="333333"/>
              </a:solidFill>
              <a:latin typeface="Helvetica Neue"/>
            </a:endParaRPr>
          </a:p>
          <a:p>
            <a:r>
              <a:rPr lang="zh-CN" altLang="en-US" dirty="0">
                <a:solidFill>
                  <a:srgbClr val="333333"/>
                </a:solidFill>
                <a:latin typeface="Helvetica Neue"/>
              </a:rPr>
              <a:t>将一个表 </a:t>
            </a:r>
            <a:r>
              <a:rPr lang="en-US" altLang="zh-CN" dirty="0">
                <a:solidFill>
                  <a:srgbClr val="333333"/>
                </a:solidFill>
                <a:latin typeface="Helvetica Neue"/>
              </a:rPr>
              <a:t>a </a:t>
            </a:r>
            <a:r>
              <a:rPr lang="zh-CN" altLang="en-US" dirty="0">
                <a:solidFill>
                  <a:srgbClr val="333333"/>
                </a:solidFill>
                <a:latin typeface="Helvetica Neue"/>
              </a:rPr>
              <a:t>赋值给 </a:t>
            </a:r>
            <a:r>
              <a:rPr lang="en-US" altLang="zh-CN" dirty="0">
                <a:solidFill>
                  <a:srgbClr val="333333"/>
                </a:solidFill>
                <a:latin typeface="Helvetica Neue"/>
              </a:rPr>
              <a:t>b</a:t>
            </a:r>
            <a:r>
              <a:rPr lang="zh-CN" altLang="en-US" dirty="0">
                <a:solidFill>
                  <a:srgbClr val="333333"/>
                </a:solidFill>
                <a:latin typeface="Helvetica Neue"/>
              </a:rPr>
              <a:t> 时，只是浅复制，</a:t>
            </a:r>
            <a:r>
              <a:rPr lang="en-US" altLang="zh-CN" dirty="0">
                <a:solidFill>
                  <a:srgbClr val="333333"/>
                </a:solidFill>
                <a:latin typeface="Helvetica Neue"/>
              </a:rPr>
              <a:t>a</a:t>
            </a:r>
            <a:r>
              <a:rPr lang="zh-CN" altLang="en-US" dirty="0">
                <a:solidFill>
                  <a:srgbClr val="333333"/>
                </a:solidFill>
                <a:latin typeface="Helvetica Neue"/>
              </a:rPr>
              <a:t>和</a:t>
            </a:r>
            <a:r>
              <a:rPr lang="en-US" altLang="zh-CN" dirty="0">
                <a:solidFill>
                  <a:srgbClr val="333333"/>
                </a:solidFill>
                <a:latin typeface="Helvetica Neue"/>
              </a:rPr>
              <a:t>b</a:t>
            </a:r>
            <a:r>
              <a:rPr lang="zh-CN" altLang="en-US" dirty="0">
                <a:solidFill>
                  <a:srgbClr val="333333"/>
                </a:solidFill>
                <a:latin typeface="Helvetica Neue"/>
              </a:rPr>
              <a:t>都指向同一块内存。修改</a:t>
            </a:r>
            <a:r>
              <a:rPr lang="en-US" altLang="zh-CN" dirty="0">
                <a:solidFill>
                  <a:srgbClr val="333333"/>
                </a:solidFill>
                <a:latin typeface="Helvetica Neue"/>
              </a:rPr>
              <a:t>a</a:t>
            </a:r>
            <a:r>
              <a:rPr lang="zh-CN" altLang="en-US" dirty="0">
                <a:solidFill>
                  <a:srgbClr val="333333"/>
                </a:solidFill>
                <a:latin typeface="Helvetica Neue"/>
              </a:rPr>
              <a:t>中数据，打印</a:t>
            </a:r>
            <a:r>
              <a:rPr lang="en-US" altLang="zh-CN" dirty="0">
                <a:solidFill>
                  <a:srgbClr val="333333"/>
                </a:solidFill>
                <a:latin typeface="Helvetica Neue"/>
              </a:rPr>
              <a:t>b</a:t>
            </a:r>
            <a:r>
              <a:rPr lang="zh-CN" altLang="en-US" dirty="0">
                <a:solidFill>
                  <a:srgbClr val="333333"/>
                </a:solidFill>
                <a:latin typeface="Helvetica Neue"/>
              </a:rPr>
              <a:t>中数据的结果也会变化。</a:t>
            </a:r>
            <a:endParaRPr lang="zh-CN" altLang="en-US" dirty="0"/>
          </a:p>
        </p:txBody>
      </p:sp>
      <p:pic>
        <p:nvPicPr>
          <p:cNvPr id="5" name="图片 4">
            <a:extLst>
              <a:ext uri="{FF2B5EF4-FFF2-40B4-BE49-F238E27FC236}">
                <a16:creationId xmlns:a16="http://schemas.microsoft.com/office/drawing/2014/main" id="{733D74B3-E0A0-4FC2-B678-63C20431BC61}"/>
              </a:ext>
            </a:extLst>
          </p:cNvPr>
          <p:cNvPicPr>
            <a:picLocks noChangeAspect="1"/>
          </p:cNvPicPr>
          <p:nvPr/>
        </p:nvPicPr>
        <p:blipFill>
          <a:blip r:embed="rId2"/>
          <a:stretch>
            <a:fillRect/>
          </a:stretch>
        </p:blipFill>
        <p:spPr>
          <a:xfrm>
            <a:off x="6588931" y="248856"/>
            <a:ext cx="5369668" cy="3949590"/>
          </a:xfrm>
          <a:prstGeom prst="rect">
            <a:avLst/>
          </a:prstGeom>
        </p:spPr>
      </p:pic>
    </p:spTree>
    <p:extLst>
      <p:ext uri="{BB962C8B-B14F-4D97-AF65-F5344CB8AC3E}">
        <p14:creationId xmlns:p14="http://schemas.microsoft.com/office/powerpoint/2010/main" val="1784968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9B819C-0294-4B33-A3B9-65F718770D7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0462F63-BA7B-4A1D-AE6F-C3D29546BE90}"/>
              </a:ext>
            </a:extLst>
          </p:cNvPr>
          <p:cNvSpPr>
            <a:spLocks noGrp="1"/>
          </p:cNvSpPr>
          <p:nvPr>
            <p:ph idx="1"/>
          </p:nvPr>
        </p:nvSpPr>
        <p:spPr/>
        <p:txBody>
          <a:bodyPr/>
          <a:lstStyle/>
          <a:p>
            <a:endParaRPr lang="en-US" altLang="zh-CN" dirty="0"/>
          </a:p>
          <a:p>
            <a:r>
              <a:rPr lang="zh-CN" altLang="en-US" dirty="0"/>
              <a:t>只介绍基本的概念和语法</a:t>
            </a:r>
            <a:endParaRPr lang="en-US" altLang="zh-CN" dirty="0"/>
          </a:p>
          <a:p>
            <a:r>
              <a:rPr lang="zh-CN" altLang="en-US" dirty="0"/>
              <a:t>详细用法可参考菜鸟教程：</a:t>
            </a:r>
            <a:endParaRPr lang="en-US" altLang="zh-CN" dirty="0"/>
          </a:p>
          <a:p>
            <a:pPr marL="0" indent="0" algn="ctr">
              <a:buNone/>
            </a:pPr>
            <a:r>
              <a:rPr lang="en-US" altLang="zh-CN" dirty="0">
                <a:hlinkClick r:id="rId2"/>
              </a:rPr>
              <a:t>Lua </a:t>
            </a:r>
            <a:r>
              <a:rPr lang="zh-CN" altLang="en-US" dirty="0">
                <a:hlinkClick r:id="rId2"/>
              </a:rPr>
              <a:t>教程 </a:t>
            </a:r>
            <a:r>
              <a:rPr lang="en-US" altLang="zh-CN" dirty="0">
                <a:hlinkClick r:id="rId2"/>
              </a:rPr>
              <a:t>| </a:t>
            </a:r>
            <a:r>
              <a:rPr lang="zh-CN" altLang="en-US" dirty="0">
                <a:hlinkClick r:id="rId2"/>
              </a:rPr>
              <a:t>菜鸟教程 </a:t>
            </a:r>
            <a:r>
              <a:rPr lang="en-US" altLang="zh-CN" dirty="0">
                <a:hlinkClick r:id="rId2"/>
              </a:rPr>
              <a:t>(runoob.com)</a:t>
            </a:r>
            <a:endParaRPr lang="zh-CN" altLang="en-US" dirty="0"/>
          </a:p>
        </p:txBody>
      </p:sp>
    </p:spTree>
    <p:extLst>
      <p:ext uri="{BB962C8B-B14F-4D97-AF65-F5344CB8AC3E}">
        <p14:creationId xmlns:p14="http://schemas.microsoft.com/office/powerpoint/2010/main" val="22694476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21724-C1F6-4069-A444-06091968B19C}"/>
              </a:ext>
            </a:extLst>
          </p:cNvPr>
          <p:cNvSpPr>
            <a:spLocks noGrp="1"/>
          </p:cNvSpPr>
          <p:nvPr>
            <p:ph type="ctrTitle"/>
          </p:nvPr>
        </p:nvSpPr>
        <p:spPr/>
        <p:txBody>
          <a:bodyPr/>
          <a:lstStyle/>
          <a:p>
            <a:r>
              <a:rPr lang="zh-CN" altLang="en-US" dirty="0"/>
              <a:t>算法类问题综合实践</a:t>
            </a:r>
          </a:p>
        </p:txBody>
      </p:sp>
      <p:sp>
        <p:nvSpPr>
          <p:cNvPr id="3" name="副标题 2">
            <a:extLst>
              <a:ext uri="{FF2B5EF4-FFF2-40B4-BE49-F238E27FC236}">
                <a16:creationId xmlns:a16="http://schemas.microsoft.com/office/drawing/2014/main" id="{5DA75A35-E45A-4977-9252-4C34C06E435D}"/>
              </a:ext>
            </a:extLst>
          </p:cNvPr>
          <p:cNvSpPr>
            <a:spLocks noGrp="1"/>
          </p:cNvSpPr>
          <p:nvPr>
            <p:ph type="subTitle" idx="1"/>
          </p:nvPr>
        </p:nvSpPr>
        <p:spPr/>
        <p:txBody>
          <a:bodyPr/>
          <a:lstStyle/>
          <a:p>
            <a:r>
              <a:rPr lang="en-US" altLang="zh-CN" dirty="0"/>
              <a:t>VREP </a:t>
            </a:r>
            <a:r>
              <a:rPr lang="zh-CN" altLang="en-US" dirty="0"/>
              <a:t>脚本机制</a:t>
            </a:r>
          </a:p>
        </p:txBody>
      </p:sp>
    </p:spTree>
    <p:extLst>
      <p:ext uri="{BB962C8B-B14F-4D97-AF65-F5344CB8AC3E}">
        <p14:creationId xmlns:p14="http://schemas.microsoft.com/office/powerpoint/2010/main" val="1348710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AC865-3B73-43CB-9E2B-F83496D00081}"/>
              </a:ext>
            </a:extLst>
          </p:cNvPr>
          <p:cNvSpPr>
            <a:spLocks noGrp="1"/>
          </p:cNvSpPr>
          <p:nvPr>
            <p:ph type="title"/>
          </p:nvPr>
        </p:nvSpPr>
        <p:spPr/>
        <p:txBody>
          <a:bodyPr/>
          <a:lstStyle/>
          <a:p>
            <a:r>
              <a:rPr lang="zh-CN" altLang="en-US" dirty="0"/>
              <a:t>      主脚本（</a:t>
            </a:r>
            <a:r>
              <a:rPr lang="en-US" altLang="zh-CN" dirty="0"/>
              <a:t>The main script</a:t>
            </a:r>
            <a:r>
              <a:rPr lang="zh-CN" altLang="en-US" dirty="0"/>
              <a:t>）</a:t>
            </a:r>
          </a:p>
        </p:txBody>
      </p:sp>
      <p:sp>
        <p:nvSpPr>
          <p:cNvPr id="3" name="内容占位符 2">
            <a:extLst>
              <a:ext uri="{FF2B5EF4-FFF2-40B4-BE49-F238E27FC236}">
                <a16:creationId xmlns:a16="http://schemas.microsoft.com/office/drawing/2014/main" id="{22CF0619-B084-419C-847A-74442EF2C960}"/>
              </a:ext>
            </a:extLst>
          </p:cNvPr>
          <p:cNvSpPr>
            <a:spLocks noGrp="1"/>
          </p:cNvSpPr>
          <p:nvPr>
            <p:ph idx="1"/>
          </p:nvPr>
        </p:nvSpPr>
        <p:spPr>
          <a:xfrm>
            <a:off x="838200" y="1831975"/>
            <a:ext cx="10515600" cy="4351338"/>
          </a:xfrm>
        </p:spPr>
        <p:txBody>
          <a:bodyPr/>
          <a:lstStyle/>
          <a:p>
            <a:r>
              <a:rPr lang="zh-CN" altLang="en-US" dirty="0"/>
              <a:t>默认情况下，</a:t>
            </a:r>
            <a:r>
              <a:rPr lang="en-US" altLang="zh-CN" dirty="0" err="1"/>
              <a:t>CoppeliaSim</a:t>
            </a:r>
            <a:r>
              <a:rPr lang="en-US" altLang="zh-CN" dirty="0"/>
              <a:t> </a:t>
            </a:r>
            <a:r>
              <a:rPr lang="zh-CN" altLang="en-US" dirty="0"/>
              <a:t>中的每个场景都有一个主脚本。 它包含仿真运行的基本代码。</a:t>
            </a:r>
            <a:endParaRPr lang="en-US" altLang="zh-CN" dirty="0"/>
          </a:p>
          <a:p>
            <a:r>
              <a:rPr lang="zh-CN" altLang="en-US" dirty="0"/>
              <a:t> 没有主脚本，正在运行的仿真将不会做任何事情。</a:t>
            </a:r>
            <a:endParaRPr lang="en-US" altLang="zh-CN" dirty="0"/>
          </a:p>
          <a:p>
            <a:r>
              <a:rPr lang="zh-CN" altLang="en-US" dirty="0"/>
              <a:t>主脚本正常情况下不允许修改。</a:t>
            </a:r>
            <a:endParaRPr lang="en-US" altLang="zh-CN" dirty="0"/>
          </a:p>
          <a:p>
            <a:r>
              <a:rPr lang="zh-CN" altLang="en-US" dirty="0"/>
              <a:t>默认的主脚本通常包含 </a:t>
            </a:r>
            <a:r>
              <a:rPr lang="en-US" altLang="zh-CN" dirty="0"/>
              <a:t>4 </a:t>
            </a:r>
            <a:r>
              <a:rPr lang="zh-CN" altLang="en-US" dirty="0"/>
              <a:t>个回调函数：</a:t>
            </a:r>
            <a:endParaRPr lang="en-US" altLang="zh-CN" dirty="0"/>
          </a:p>
          <a:p>
            <a:pPr marL="914400" lvl="1" indent="-457200">
              <a:buFont typeface="+mj-lt"/>
              <a:buAutoNum type="arabicPeriod"/>
            </a:pPr>
            <a:r>
              <a:rPr lang="en-US" altLang="zh-CN" dirty="0"/>
              <a:t> </a:t>
            </a:r>
            <a:r>
              <a:rPr lang="en-US" altLang="zh-CN" dirty="0" err="1"/>
              <a:t>sysCall_init</a:t>
            </a:r>
            <a:endParaRPr lang="en-US" altLang="zh-CN" dirty="0"/>
          </a:p>
          <a:p>
            <a:pPr marL="914400" lvl="1" indent="-457200">
              <a:buFont typeface="+mj-lt"/>
              <a:buAutoNum type="arabicPeriod"/>
            </a:pPr>
            <a:r>
              <a:rPr lang="en-US" altLang="zh-CN" dirty="0" err="1"/>
              <a:t>sysCall_actuation</a:t>
            </a:r>
            <a:endParaRPr lang="en-US" altLang="zh-CN" dirty="0"/>
          </a:p>
          <a:p>
            <a:pPr marL="914400" lvl="1" indent="-457200">
              <a:buFont typeface="+mj-lt"/>
              <a:buAutoNum type="arabicPeriod"/>
            </a:pPr>
            <a:r>
              <a:rPr lang="en-US" altLang="zh-CN" dirty="0" err="1"/>
              <a:t>sysCall_sensing</a:t>
            </a:r>
            <a:endParaRPr lang="en-US" altLang="zh-CN" dirty="0"/>
          </a:p>
          <a:p>
            <a:pPr marL="914400" lvl="1" indent="-457200">
              <a:buFont typeface="+mj-lt"/>
              <a:buAutoNum type="arabicPeriod"/>
            </a:pPr>
            <a:r>
              <a:rPr lang="en-US" altLang="zh-CN" dirty="0" err="1"/>
              <a:t>sysCall_cleanup</a:t>
            </a:r>
            <a:endParaRPr lang="zh-CN" altLang="en-US" dirty="0"/>
          </a:p>
        </p:txBody>
      </p:sp>
      <p:pic>
        <p:nvPicPr>
          <p:cNvPr id="3078" name="Picture 6">
            <a:extLst>
              <a:ext uri="{FF2B5EF4-FFF2-40B4-BE49-F238E27FC236}">
                <a16:creationId xmlns:a16="http://schemas.microsoft.com/office/drawing/2014/main" id="{3D88524D-D0AC-4D8D-A184-DEDEF38BFA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681037"/>
            <a:ext cx="862210" cy="68976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C4CE0891-69CA-48B8-B858-5482A350646F}"/>
              </a:ext>
            </a:extLst>
          </p:cNvPr>
          <p:cNvPicPr>
            <a:picLocks noChangeAspect="1"/>
          </p:cNvPicPr>
          <p:nvPr/>
        </p:nvPicPr>
        <p:blipFill>
          <a:blip r:embed="rId3"/>
          <a:stretch>
            <a:fillRect/>
          </a:stretch>
        </p:blipFill>
        <p:spPr>
          <a:xfrm>
            <a:off x="7900861" y="365125"/>
            <a:ext cx="4249219" cy="1194225"/>
          </a:xfrm>
          <a:prstGeom prst="rect">
            <a:avLst/>
          </a:prstGeom>
        </p:spPr>
      </p:pic>
      <p:sp>
        <p:nvSpPr>
          <p:cNvPr id="7" name="矩形 6">
            <a:extLst>
              <a:ext uri="{FF2B5EF4-FFF2-40B4-BE49-F238E27FC236}">
                <a16:creationId xmlns:a16="http://schemas.microsoft.com/office/drawing/2014/main" id="{CF51D221-9E35-4C14-89D0-F4DDBCA1FBD7}"/>
              </a:ext>
            </a:extLst>
          </p:cNvPr>
          <p:cNvSpPr/>
          <p:nvPr/>
        </p:nvSpPr>
        <p:spPr>
          <a:xfrm>
            <a:off x="9234487" y="673496"/>
            <a:ext cx="452438" cy="3524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B2C93DF5-4CF1-406E-B447-CDC38189410C}"/>
              </a:ext>
            </a:extLst>
          </p:cNvPr>
          <p:cNvPicPr>
            <a:picLocks noChangeAspect="1"/>
          </p:cNvPicPr>
          <p:nvPr/>
        </p:nvPicPr>
        <p:blipFill>
          <a:blip r:embed="rId4"/>
          <a:stretch>
            <a:fillRect/>
          </a:stretch>
        </p:blipFill>
        <p:spPr>
          <a:xfrm>
            <a:off x="5596610" y="4697284"/>
            <a:ext cx="6447079" cy="1486029"/>
          </a:xfrm>
          <a:prstGeom prst="rect">
            <a:avLst/>
          </a:prstGeom>
        </p:spPr>
      </p:pic>
    </p:spTree>
    <p:extLst>
      <p:ext uri="{BB962C8B-B14F-4D97-AF65-F5344CB8AC3E}">
        <p14:creationId xmlns:p14="http://schemas.microsoft.com/office/powerpoint/2010/main" val="2887324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9281FB6-0985-4F1A-A004-85176A360DCD}"/>
              </a:ext>
            </a:extLst>
          </p:cNvPr>
          <p:cNvSpPr>
            <a:spLocks noGrp="1"/>
          </p:cNvSpPr>
          <p:nvPr>
            <p:ph idx="1"/>
          </p:nvPr>
        </p:nvSpPr>
        <p:spPr/>
        <p:txBody>
          <a:bodyPr>
            <a:normAutofit/>
          </a:bodyPr>
          <a:lstStyle/>
          <a:p>
            <a:r>
              <a:rPr lang="zh-CN" altLang="en-US" dirty="0"/>
              <a:t>初始化函数：</a:t>
            </a:r>
            <a:r>
              <a:rPr lang="en-US" altLang="zh-CN" dirty="0" err="1"/>
              <a:t>sysCall_init</a:t>
            </a:r>
            <a:r>
              <a:rPr lang="zh-CN" altLang="en-US" dirty="0"/>
              <a:t>。必有。在仿真开始时执行一次。代责准备仿真等。</a:t>
            </a:r>
            <a:endParaRPr lang="en-US" altLang="zh-CN" dirty="0"/>
          </a:p>
          <a:p>
            <a:endParaRPr lang="en-US" altLang="zh-CN" dirty="0"/>
          </a:p>
          <a:p>
            <a:r>
              <a:rPr lang="zh-CN" altLang="en-US" dirty="0"/>
              <a:t>驱动函数：</a:t>
            </a:r>
            <a:r>
              <a:rPr lang="en-US" altLang="zh-CN" dirty="0" err="1"/>
              <a:t>sysCall_actuation</a:t>
            </a:r>
            <a:r>
              <a:rPr lang="zh-CN" altLang="en-US" dirty="0"/>
              <a:t>。此回调函数将在每次仿真步骤中执行，负责处理仿真中的所有驱动功能。</a:t>
            </a:r>
            <a:endParaRPr lang="en-US" altLang="zh-CN" dirty="0"/>
          </a:p>
          <a:p>
            <a:pPr lvl="1"/>
            <a:r>
              <a:rPr lang="en-US" altLang="zh-CN" dirty="0" err="1"/>
              <a:t>sim.handleChildScripts</a:t>
            </a:r>
            <a:r>
              <a:rPr lang="zh-CN" altLang="en-US" dirty="0"/>
              <a:t>，调用所有子脚本的 </a:t>
            </a:r>
            <a:r>
              <a:rPr lang="en-US" altLang="zh-CN" dirty="0" err="1"/>
              <a:t>sysCall_actuation</a:t>
            </a:r>
            <a:r>
              <a:rPr lang="en-US" altLang="zh-CN" dirty="0"/>
              <a:t> </a:t>
            </a:r>
            <a:r>
              <a:rPr lang="zh-CN" altLang="en-US" dirty="0"/>
              <a:t>回调函数。如果没有该命令，子脚本将不会执行，或者不会执行它们的驱动功能，并且特定的模型功能或行为将不会按预期运行。</a:t>
            </a:r>
            <a:endParaRPr lang="en-US" altLang="zh-CN" dirty="0"/>
          </a:p>
        </p:txBody>
      </p:sp>
      <p:sp>
        <p:nvSpPr>
          <p:cNvPr id="6" name="标题 1">
            <a:extLst>
              <a:ext uri="{FF2B5EF4-FFF2-40B4-BE49-F238E27FC236}">
                <a16:creationId xmlns:a16="http://schemas.microsoft.com/office/drawing/2014/main" id="{FA83D008-CAD3-448E-AAA6-86965C83DC76}"/>
              </a:ext>
            </a:extLst>
          </p:cNvPr>
          <p:cNvSpPr>
            <a:spLocks noGrp="1"/>
          </p:cNvSpPr>
          <p:nvPr>
            <p:ph type="title"/>
          </p:nvPr>
        </p:nvSpPr>
        <p:spPr>
          <a:xfrm>
            <a:off x="838200" y="365125"/>
            <a:ext cx="10515600" cy="1325563"/>
          </a:xfrm>
        </p:spPr>
        <p:txBody>
          <a:bodyPr/>
          <a:lstStyle/>
          <a:p>
            <a:r>
              <a:rPr lang="zh-CN" altLang="en-US" dirty="0"/>
              <a:t>      主脚本（</a:t>
            </a:r>
            <a:r>
              <a:rPr lang="en-US" altLang="zh-CN" dirty="0"/>
              <a:t>The main script</a:t>
            </a:r>
            <a:r>
              <a:rPr lang="zh-CN" altLang="en-US" dirty="0"/>
              <a:t>）</a:t>
            </a:r>
          </a:p>
        </p:txBody>
      </p:sp>
      <p:pic>
        <p:nvPicPr>
          <p:cNvPr id="7" name="Picture 6">
            <a:extLst>
              <a:ext uri="{FF2B5EF4-FFF2-40B4-BE49-F238E27FC236}">
                <a16:creationId xmlns:a16="http://schemas.microsoft.com/office/drawing/2014/main" id="{79038EB4-5C96-4BBD-9895-03292434E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681037"/>
            <a:ext cx="862210" cy="68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390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9281FB6-0985-4F1A-A004-85176A360DCD}"/>
              </a:ext>
            </a:extLst>
          </p:cNvPr>
          <p:cNvSpPr>
            <a:spLocks noGrp="1"/>
          </p:cNvSpPr>
          <p:nvPr>
            <p:ph idx="1"/>
          </p:nvPr>
        </p:nvSpPr>
        <p:spPr/>
        <p:txBody>
          <a:bodyPr>
            <a:normAutofit/>
          </a:bodyPr>
          <a:lstStyle/>
          <a:p>
            <a:r>
              <a:rPr lang="zh-CN" altLang="en-US" dirty="0"/>
              <a:t>传感函数：</a:t>
            </a:r>
            <a:r>
              <a:rPr lang="en-US" altLang="zh-CN" dirty="0" err="1"/>
              <a:t>sysCall_sensing</a:t>
            </a:r>
            <a:r>
              <a:rPr lang="zh-CN" altLang="en-US" dirty="0"/>
              <a:t>。此回调函数将在每次仿真步骤中执行，负责以通用方式处理模拟的所有传感功能（接近传感器等）。</a:t>
            </a:r>
            <a:endParaRPr lang="en-US" altLang="zh-CN" dirty="0"/>
          </a:p>
          <a:p>
            <a:pPr lvl="1"/>
            <a:r>
              <a:rPr lang="en-US" altLang="zh-CN" dirty="0" err="1"/>
              <a:t>sim.handleChildScripts</a:t>
            </a:r>
            <a:r>
              <a:rPr lang="zh-CN" altLang="en-US" dirty="0"/>
              <a:t>，调用子脚本的 </a:t>
            </a:r>
            <a:r>
              <a:rPr lang="en-US" altLang="zh-CN" dirty="0" err="1"/>
              <a:t>sysCall_sensing</a:t>
            </a:r>
            <a:r>
              <a:rPr lang="en-US" altLang="zh-CN" dirty="0"/>
              <a:t> </a:t>
            </a:r>
            <a:r>
              <a:rPr lang="zh-CN" altLang="en-US" dirty="0"/>
              <a:t>回调函数。如果没有这些命令，子脚本将无法执行它们的感知功能，并且特定的模型功能或行为将无法按预期运行。</a:t>
            </a:r>
            <a:endParaRPr lang="en-US" altLang="zh-CN" dirty="0"/>
          </a:p>
          <a:p>
            <a:endParaRPr lang="en-US" altLang="zh-CN" dirty="0"/>
          </a:p>
          <a:p>
            <a:r>
              <a:rPr lang="zh-CN" altLang="en-US" dirty="0"/>
              <a:t>恢复函数：</a:t>
            </a:r>
            <a:r>
              <a:rPr lang="en-US" altLang="zh-CN" dirty="0" err="1"/>
              <a:t>sysCall_cleanup</a:t>
            </a:r>
            <a:r>
              <a:rPr lang="zh-CN" altLang="en-US" dirty="0"/>
              <a:t>。该函数将在仿真结束前执行一次，负责恢复对象的初始配置、清除传感器状态等。</a:t>
            </a:r>
          </a:p>
        </p:txBody>
      </p:sp>
      <p:sp>
        <p:nvSpPr>
          <p:cNvPr id="6" name="标题 1">
            <a:extLst>
              <a:ext uri="{FF2B5EF4-FFF2-40B4-BE49-F238E27FC236}">
                <a16:creationId xmlns:a16="http://schemas.microsoft.com/office/drawing/2014/main" id="{FA83D008-CAD3-448E-AAA6-86965C83DC76}"/>
              </a:ext>
            </a:extLst>
          </p:cNvPr>
          <p:cNvSpPr>
            <a:spLocks noGrp="1"/>
          </p:cNvSpPr>
          <p:nvPr>
            <p:ph type="title"/>
          </p:nvPr>
        </p:nvSpPr>
        <p:spPr>
          <a:xfrm>
            <a:off x="838200" y="365125"/>
            <a:ext cx="10515600" cy="1325563"/>
          </a:xfrm>
        </p:spPr>
        <p:txBody>
          <a:bodyPr/>
          <a:lstStyle/>
          <a:p>
            <a:r>
              <a:rPr lang="zh-CN" altLang="en-US" dirty="0"/>
              <a:t>      主脚本（</a:t>
            </a:r>
            <a:r>
              <a:rPr lang="en-US" altLang="zh-CN" dirty="0"/>
              <a:t>The main script</a:t>
            </a:r>
            <a:r>
              <a:rPr lang="zh-CN" altLang="en-US" dirty="0"/>
              <a:t>）</a:t>
            </a:r>
          </a:p>
        </p:txBody>
      </p:sp>
      <p:pic>
        <p:nvPicPr>
          <p:cNvPr id="7" name="Picture 6">
            <a:extLst>
              <a:ext uri="{FF2B5EF4-FFF2-40B4-BE49-F238E27FC236}">
                <a16:creationId xmlns:a16="http://schemas.microsoft.com/office/drawing/2014/main" id="{79038EB4-5C96-4BBD-9895-03292434E5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5" y="681037"/>
            <a:ext cx="862210" cy="689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642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3A64DA-F80C-4302-B411-5DF2C1938D89}"/>
              </a:ext>
            </a:extLst>
          </p:cNvPr>
          <p:cNvSpPr>
            <a:spLocks noGrp="1"/>
          </p:cNvSpPr>
          <p:nvPr>
            <p:ph type="title"/>
          </p:nvPr>
        </p:nvSpPr>
        <p:spPr/>
        <p:txBody>
          <a:bodyPr/>
          <a:lstStyle/>
          <a:p>
            <a:r>
              <a:rPr lang="zh-CN" altLang="en-US" dirty="0"/>
              <a:t>    子脚本（</a:t>
            </a:r>
            <a:r>
              <a:rPr lang="en-US" altLang="zh-CN" dirty="0"/>
              <a:t>Child scripts</a:t>
            </a:r>
            <a:r>
              <a:rPr lang="zh-CN" altLang="en-US" dirty="0"/>
              <a:t>）</a:t>
            </a:r>
          </a:p>
        </p:txBody>
      </p:sp>
      <p:sp>
        <p:nvSpPr>
          <p:cNvPr id="3" name="内容占位符 2">
            <a:extLst>
              <a:ext uri="{FF2B5EF4-FFF2-40B4-BE49-F238E27FC236}">
                <a16:creationId xmlns:a16="http://schemas.microsoft.com/office/drawing/2014/main" id="{D9C7C1E3-B417-4A1D-8B96-06FADE1E881C}"/>
              </a:ext>
            </a:extLst>
          </p:cNvPr>
          <p:cNvSpPr>
            <a:spLocks noGrp="1"/>
          </p:cNvSpPr>
          <p:nvPr>
            <p:ph idx="1"/>
          </p:nvPr>
        </p:nvSpPr>
        <p:spPr/>
        <p:txBody>
          <a:bodyPr/>
          <a:lstStyle/>
          <a:p>
            <a:r>
              <a:rPr lang="zh-CN" altLang="en-US" dirty="0"/>
              <a:t>子脚本函数在每个仿真步骤中至少由主脚本的驱动和传感函数调用两次。</a:t>
            </a:r>
            <a:endParaRPr lang="en-US" altLang="zh-CN" dirty="0"/>
          </a:p>
          <a:p>
            <a:endParaRPr lang="en-US" altLang="zh-CN" dirty="0"/>
          </a:p>
          <a:p>
            <a:r>
              <a:rPr lang="zh-CN" altLang="en-US" dirty="0"/>
              <a:t>子脚本被调用顺序：默认情况下，子脚本从叶子对象（或无子对象）开始，以根对象（或无父对象）结束。</a:t>
            </a:r>
          </a:p>
        </p:txBody>
      </p:sp>
      <p:pic>
        <p:nvPicPr>
          <p:cNvPr id="4098" name="Picture 2">
            <a:extLst>
              <a:ext uri="{FF2B5EF4-FFF2-40B4-BE49-F238E27FC236}">
                <a16:creationId xmlns:a16="http://schemas.microsoft.com/office/drawing/2014/main" id="{2B33F7C3-101D-4539-B290-DCE8EB1147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742155"/>
            <a:ext cx="714376"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0341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94273D-DA73-4D21-B1C3-362C0C760CC8}"/>
              </a:ext>
            </a:extLst>
          </p:cNvPr>
          <p:cNvSpPr>
            <a:spLocks noGrp="1"/>
          </p:cNvSpPr>
          <p:nvPr>
            <p:ph idx="1"/>
          </p:nvPr>
        </p:nvSpPr>
        <p:spPr/>
        <p:txBody>
          <a:bodyPr>
            <a:normAutofit/>
          </a:bodyPr>
          <a:lstStyle/>
          <a:p>
            <a:r>
              <a:rPr lang="zh-CN" altLang="en-US" dirty="0"/>
              <a:t>初始化函数：</a:t>
            </a:r>
            <a:r>
              <a:rPr lang="en-US" altLang="zh-CN" dirty="0" err="1"/>
              <a:t>sysCall_init</a:t>
            </a:r>
            <a:r>
              <a:rPr lang="zh-CN" altLang="en-US" dirty="0"/>
              <a:t>。必有。在第一次被调用时执行，且只执行一次。第一次被调用的时刻可以在仿真开始时，或仿真过程中（复制粘贴）。</a:t>
            </a:r>
            <a:endParaRPr lang="en-US" altLang="zh-CN" dirty="0"/>
          </a:p>
          <a:p>
            <a:endParaRPr lang="en-US" altLang="zh-CN" dirty="0"/>
          </a:p>
          <a:p>
            <a:r>
              <a:rPr lang="zh-CN" altLang="en-US" dirty="0"/>
              <a:t>驱动函数：</a:t>
            </a:r>
            <a:r>
              <a:rPr lang="en-US" altLang="zh-CN" dirty="0" err="1"/>
              <a:t>sysCall_actuation</a:t>
            </a:r>
            <a:r>
              <a:rPr lang="zh-CN" altLang="en-US" dirty="0"/>
              <a:t>。在每个仿真步骤的启动阶段执行。</a:t>
            </a:r>
            <a:endParaRPr lang="en-US" altLang="zh-CN" dirty="0"/>
          </a:p>
        </p:txBody>
      </p:sp>
      <p:sp>
        <p:nvSpPr>
          <p:cNvPr id="4" name="标题 1">
            <a:extLst>
              <a:ext uri="{FF2B5EF4-FFF2-40B4-BE49-F238E27FC236}">
                <a16:creationId xmlns:a16="http://schemas.microsoft.com/office/drawing/2014/main" id="{18F7051E-AAF2-440A-B179-B8F7E23AF785}"/>
              </a:ext>
            </a:extLst>
          </p:cNvPr>
          <p:cNvSpPr>
            <a:spLocks noGrp="1"/>
          </p:cNvSpPr>
          <p:nvPr>
            <p:ph type="title"/>
          </p:nvPr>
        </p:nvSpPr>
        <p:spPr>
          <a:xfrm>
            <a:off x="838200" y="365125"/>
            <a:ext cx="10515600" cy="1325563"/>
          </a:xfrm>
        </p:spPr>
        <p:txBody>
          <a:bodyPr/>
          <a:lstStyle/>
          <a:p>
            <a:r>
              <a:rPr lang="zh-CN" altLang="en-US" dirty="0"/>
              <a:t>    子脚本（</a:t>
            </a:r>
            <a:r>
              <a:rPr lang="en-US" altLang="zh-CN" dirty="0"/>
              <a:t>Child scripts</a:t>
            </a:r>
            <a:r>
              <a:rPr lang="zh-CN" altLang="en-US" dirty="0"/>
              <a:t>）</a:t>
            </a:r>
          </a:p>
        </p:txBody>
      </p:sp>
      <p:pic>
        <p:nvPicPr>
          <p:cNvPr id="5" name="Picture 2">
            <a:extLst>
              <a:ext uri="{FF2B5EF4-FFF2-40B4-BE49-F238E27FC236}">
                <a16:creationId xmlns:a16="http://schemas.microsoft.com/office/drawing/2014/main" id="{8BDA7E61-42E0-4250-903A-C9F225A1E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742155"/>
            <a:ext cx="714376"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58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794273D-DA73-4D21-B1C3-362C0C760CC8}"/>
              </a:ext>
            </a:extLst>
          </p:cNvPr>
          <p:cNvSpPr>
            <a:spLocks noGrp="1"/>
          </p:cNvSpPr>
          <p:nvPr>
            <p:ph idx="1"/>
          </p:nvPr>
        </p:nvSpPr>
        <p:spPr/>
        <p:txBody>
          <a:bodyPr>
            <a:normAutofit/>
          </a:bodyPr>
          <a:lstStyle/>
          <a:p>
            <a:r>
              <a:rPr lang="zh-CN" altLang="en-US" dirty="0"/>
              <a:t>传感函数：</a:t>
            </a:r>
            <a:r>
              <a:rPr lang="en-US" altLang="zh-CN" dirty="0" err="1"/>
              <a:t>sysCall_sensing</a:t>
            </a:r>
            <a:r>
              <a:rPr lang="zh-CN" altLang="en-US" dirty="0"/>
              <a:t>。在每个模拟步骤中的感测阶段执行。</a:t>
            </a:r>
            <a:endParaRPr lang="en-US" altLang="zh-CN" dirty="0"/>
          </a:p>
          <a:p>
            <a:endParaRPr lang="en-US" altLang="zh-CN" dirty="0"/>
          </a:p>
          <a:p>
            <a:r>
              <a:rPr lang="zh-CN" altLang="en-US" dirty="0"/>
              <a:t>恢复函数：</a:t>
            </a:r>
            <a:r>
              <a:rPr lang="en-US" altLang="zh-CN" dirty="0" err="1"/>
              <a:t>sysCall_cleanup</a:t>
            </a:r>
            <a:r>
              <a:rPr lang="zh-CN" altLang="en-US" dirty="0"/>
              <a:t>。在仿真结束前或脚本销毁前执行一次。</a:t>
            </a:r>
          </a:p>
        </p:txBody>
      </p:sp>
      <p:sp>
        <p:nvSpPr>
          <p:cNvPr id="4" name="标题 1">
            <a:extLst>
              <a:ext uri="{FF2B5EF4-FFF2-40B4-BE49-F238E27FC236}">
                <a16:creationId xmlns:a16="http://schemas.microsoft.com/office/drawing/2014/main" id="{18F7051E-AAF2-440A-B179-B8F7E23AF785}"/>
              </a:ext>
            </a:extLst>
          </p:cNvPr>
          <p:cNvSpPr>
            <a:spLocks noGrp="1"/>
          </p:cNvSpPr>
          <p:nvPr>
            <p:ph type="title"/>
          </p:nvPr>
        </p:nvSpPr>
        <p:spPr>
          <a:xfrm>
            <a:off x="838200" y="365125"/>
            <a:ext cx="10515600" cy="1325563"/>
          </a:xfrm>
        </p:spPr>
        <p:txBody>
          <a:bodyPr/>
          <a:lstStyle/>
          <a:p>
            <a:r>
              <a:rPr lang="zh-CN" altLang="en-US" dirty="0"/>
              <a:t>    子脚本（</a:t>
            </a:r>
            <a:r>
              <a:rPr lang="en-US" altLang="zh-CN" dirty="0"/>
              <a:t>Child scripts</a:t>
            </a:r>
            <a:r>
              <a:rPr lang="zh-CN" altLang="en-US" dirty="0"/>
              <a:t>）</a:t>
            </a:r>
          </a:p>
        </p:txBody>
      </p:sp>
      <p:pic>
        <p:nvPicPr>
          <p:cNvPr id="5" name="Picture 2">
            <a:extLst>
              <a:ext uri="{FF2B5EF4-FFF2-40B4-BE49-F238E27FC236}">
                <a16:creationId xmlns:a16="http://schemas.microsoft.com/office/drawing/2014/main" id="{8BDA7E61-42E0-4250-903A-C9F225A1E6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288" y="742155"/>
            <a:ext cx="714376" cy="571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83180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4CC4C7-3611-4B62-B105-32FECB954FF4}"/>
              </a:ext>
            </a:extLst>
          </p:cNvPr>
          <p:cNvSpPr>
            <a:spLocks noGrp="1"/>
          </p:cNvSpPr>
          <p:nvPr>
            <p:ph type="title"/>
          </p:nvPr>
        </p:nvSpPr>
        <p:spPr/>
        <p:txBody>
          <a:bodyPr/>
          <a:lstStyle/>
          <a:p>
            <a:r>
              <a:rPr lang="en-US" altLang="zh-CN" dirty="0" err="1"/>
              <a:t>vision_sensor</a:t>
            </a:r>
            <a:r>
              <a:rPr lang="zh-CN" altLang="en-US" dirty="0"/>
              <a:t>控制脚本分析</a:t>
            </a:r>
          </a:p>
        </p:txBody>
      </p:sp>
      <p:pic>
        <p:nvPicPr>
          <p:cNvPr id="5" name="图片 4">
            <a:extLst>
              <a:ext uri="{FF2B5EF4-FFF2-40B4-BE49-F238E27FC236}">
                <a16:creationId xmlns:a16="http://schemas.microsoft.com/office/drawing/2014/main" id="{60EA49E4-D8F6-447F-AF26-4AE73F237D5F}"/>
              </a:ext>
            </a:extLst>
          </p:cNvPr>
          <p:cNvPicPr>
            <a:picLocks noChangeAspect="1"/>
          </p:cNvPicPr>
          <p:nvPr/>
        </p:nvPicPr>
        <p:blipFill>
          <a:blip r:embed="rId2"/>
          <a:stretch>
            <a:fillRect/>
          </a:stretch>
        </p:blipFill>
        <p:spPr>
          <a:xfrm>
            <a:off x="142188" y="1812160"/>
            <a:ext cx="11907623" cy="4490256"/>
          </a:xfrm>
          <a:prstGeom prst="rect">
            <a:avLst/>
          </a:prstGeom>
        </p:spPr>
      </p:pic>
    </p:spTree>
    <p:extLst>
      <p:ext uri="{BB962C8B-B14F-4D97-AF65-F5344CB8AC3E}">
        <p14:creationId xmlns:p14="http://schemas.microsoft.com/office/powerpoint/2010/main" val="35726334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62C93-58E5-4673-8975-9C175DC7D670}"/>
              </a:ext>
            </a:extLst>
          </p:cNvPr>
          <p:cNvSpPr>
            <a:spLocks noGrp="1"/>
          </p:cNvSpPr>
          <p:nvPr>
            <p:ph type="title"/>
          </p:nvPr>
        </p:nvSpPr>
        <p:spPr/>
        <p:txBody>
          <a:bodyPr/>
          <a:lstStyle/>
          <a:p>
            <a:r>
              <a:rPr lang="zh-CN" altLang="en-US" dirty="0"/>
              <a:t>交互式编程模式</a:t>
            </a:r>
          </a:p>
        </p:txBody>
      </p:sp>
      <p:grpSp>
        <p:nvGrpSpPr>
          <p:cNvPr id="7" name="组合 6">
            <a:extLst>
              <a:ext uri="{FF2B5EF4-FFF2-40B4-BE49-F238E27FC236}">
                <a16:creationId xmlns:a16="http://schemas.microsoft.com/office/drawing/2014/main" id="{58243BD8-80BA-40DF-990B-5E9C0D497659}"/>
              </a:ext>
            </a:extLst>
          </p:cNvPr>
          <p:cNvGrpSpPr/>
          <p:nvPr/>
        </p:nvGrpSpPr>
        <p:grpSpPr>
          <a:xfrm>
            <a:off x="838200" y="1690688"/>
            <a:ext cx="4056926" cy="5051043"/>
            <a:chOff x="2870522" y="1248350"/>
            <a:chExt cx="4323144" cy="5377634"/>
          </a:xfrm>
        </p:grpSpPr>
        <p:pic>
          <p:nvPicPr>
            <p:cNvPr id="5" name="图片 4">
              <a:extLst>
                <a:ext uri="{FF2B5EF4-FFF2-40B4-BE49-F238E27FC236}">
                  <a16:creationId xmlns:a16="http://schemas.microsoft.com/office/drawing/2014/main" id="{02B13044-8C47-4C72-A5B2-20AA2483F0D8}"/>
                </a:ext>
              </a:extLst>
            </p:cNvPr>
            <p:cNvPicPr>
              <a:picLocks noChangeAspect="1"/>
            </p:cNvPicPr>
            <p:nvPr/>
          </p:nvPicPr>
          <p:blipFill rotWithShape="1">
            <a:blip r:embed="rId2"/>
            <a:srcRect r="57187" b="5324"/>
            <a:stretch/>
          </p:blipFill>
          <p:spPr>
            <a:xfrm>
              <a:off x="2870522" y="1248350"/>
              <a:ext cx="4323144" cy="5377634"/>
            </a:xfrm>
            <a:prstGeom prst="rect">
              <a:avLst/>
            </a:prstGeom>
          </p:spPr>
        </p:pic>
        <p:sp>
          <p:nvSpPr>
            <p:cNvPr id="6" name="矩形 5">
              <a:extLst>
                <a:ext uri="{FF2B5EF4-FFF2-40B4-BE49-F238E27FC236}">
                  <a16:creationId xmlns:a16="http://schemas.microsoft.com/office/drawing/2014/main" id="{61501C49-62C5-46CC-802C-433D5EDC66F3}"/>
                </a:ext>
              </a:extLst>
            </p:cNvPr>
            <p:cNvSpPr/>
            <p:nvPr/>
          </p:nvSpPr>
          <p:spPr>
            <a:xfrm>
              <a:off x="3194612" y="2922608"/>
              <a:ext cx="1776715" cy="3372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B282AED2-64E0-4D6D-96C6-CC8B9522EB8D}"/>
              </a:ext>
            </a:extLst>
          </p:cNvPr>
          <p:cNvPicPr>
            <a:picLocks noChangeAspect="1"/>
          </p:cNvPicPr>
          <p:nvPr/>
        </p:nvPicPr>
        <p:blipFill>
          <a:blip r:embed="rId3"/>
          <a:stretch>
            <a:fillRect/>
          </a:stretch>
        </p:blipFill>
        <p:spPr>
          <a:xfrm>
            <a:off x="5874734" y="1863330"/>
            <a:ext cx="4389500" cy="4705758"/>
          </a:xfrm>
          <a:prstGeom prst="rect">
            <a:avLst/>
          </a:prstGeom>
        </p:spPr>
      </p:pic>
    </p:spTree>
    <p:extLst>
      <p:ext uri="{BB962C8B-B14F-4D97-AF65-F5344CB8AC3E}">
        <p14:creationId xmlns:p14="http://schemas.microsoft.com/office/powerpoint/2010/main" val="21699634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71DE71-0B0F-4C9C-A622-C8953ECBF705}"/>
              </a:ext>
            </a:extLst>
          </p:cNvPr>
          <p:cNvSpPr>
            <a:spLocks noGrp="1"/>
          </p:cNvSpPr>
          <p:nvPr>
            <p:ph type="title"/>
          </p:nvPr>
        </p:nvSpPr>
        <p:spPr/>
        <p:txBody>
          <a:bodyPr/>
          <a:lstStyle/>
          <a:p>
            <a:r>
              <a:rPr lang="en-US" altLang="zh-CN" dirty="0" err="1"/>
              <a:t>sysCall_vision</a:t>
            </a:r>
            <a:endParaRPr lang="zh-CN" altLang="en-US" dirty="0"/>
          </a:p>
        </p:txBody>
      </p:sp>
      <p:sp>
        <p:nvSpPr>
          <p:cNvPr id="3" name="内容占位符 2">
            <a:extLst>
              <a:ext uri="{FF2B5EF4-FFF2-40B4-BE49-F238E27FC236}">
                <a16:creationId xmlns:a16="http://schemas.microsoft.com/office/drawing/2014/main" id="{C27A2D8A-440A-4B49-B8E5-60E7F33CCD1E}"/>
              </a:ext>
            </a:extLst>
          </p:cNvPr>
          <p:cNvSpPr>
            <a:spLocks noGrp="1"/>
          </p:cNvSpPr>
          <p:nvPr>
            <p:ph idx="1"/>
          </p:nvPr>
        </p:nvSpPr>
        <p:spPr/>
        <p:txBody>
          <a:bodyPr/>
          <a:lstStyle/>
          <a:p>
            <a:r>
              <a:rPr lang="zh-CN" altLang="en-US" dirty="0"/>
              <a:t>当与视觉传感器相关联时，子脚本或自定义脚本可以加入</a:t>
            </a:r>
            <a:r>
              <a:rPr lang="en-US" altLang="zh-CN" b="1" dirty="0" err="1">
                <a:solidFill>
                  <a:srgbClr val="FF0000"/>
                </a:solidFill>
              </a:rPr>
              <a:t>sysCall_vision</a:t>
            </a:r>
            <a:r>
              <a:rPr lang="en-US" altLang="zh-CN" b="1" dirty="0">
                <a:solidFill>
                  <a:srgbClr val="FF0000"/>
                </a:solidFill>
              </a:rPr>
              <a:t> </a:t>
            </a:r>
            <a:r>
              <a:rPr lang="zh-CN" altLang="en-US" dirty="0"/>
              <a:t>视觉回调函数（这是一个系统回调函数）。</a:t>
            </a:r>
            <a:endParaRPr lang="en-US" altLang="zh-CN" dirty="0"/>
          </a:p>
          <a:p>
            <a:pPr marL="0" indent="0">
              <a:buNone/>
            </a:pPr>
            <a:endParaRPr lang="en-US" altLang="zh-CN" dirty="0"/>
          </a:p>
          <a:p>
            <a:r>
              <a:rPr lang="zh-CN" altLang="en-US" dirty="0"/>
              <a:t>当给定的视觉传感器存在时，</a:t>
            </a:r>
            <a:r>
              <a:rPr lang="en-US" altLang="zh-CN" dirty="0"/>
              <a:t>VREP</a:t>
            </a:r>
            <a:r>
              <a:rPr lang="zh-CN" altLang="en-US" dirty="0"/>
              <a:t>系统将在每次获取到或应用新图片时调用回调函数，允许用户执行图像处理。</a:t>
            </a:r>
            <a:endParaRPr lang="en-US" altLang="zh-CN" dirty="0"/>
          </a:p>
        </p:txBody>
      </p:sp>
    </p:spTree>
    <p:extLst>
      <p:ext uri="{BB962C8B-B14F-4D97-AF65-F5344CB8AC3E}">
        <p14:creationId xmlns:p14="http://schemas.microsoft.com/office/powerpoint/2010/main" val="1325709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55AD5-84D6-47AA-821B-749454995C99}"/>
              </a:ext>
            </a:extLst>
          </p:cNvPr>
          <p:cNvSpPr>
            <a:spLocks noGrp="1"/>
          </p:cNvSpPr>
          <p:nvPr>
            <p:ph type="title"/>
          </p:nvPr>
        </p:nvSpPr>
        <p:spPr/>
        <p:txBody>
          <a:bodyPr/>
          <a:lstStyle/>
          <a:p>
            <a:r>
              <a:rPr lang="en-US" altLang="zh-CN" dirty="0" err="1"/>
              <a:t>sysCall_vision</a:t>
            </a:r>
            <a:endParaRPr lang="zh-CN" altLang="en-US" dirty="0"/>
          </a:p>
        </p:txBody>
      </p:sp>
      <p:pic>
        <p:nvPicPr>
          <p:cNvPr id="7" name="图片 6">
            <a:extLst>
              <a:ext uri="{FF2B5EF4-FFF2-40B4-BE49-F238E27FC236}">
                <a16:creationId xmlns:a16="http://schemas.microsoft.com/office/drawing/2014/main" id="{01E961C0-33A0-46C2-BF9F-951E5471B681}"/>
              </a:ext>
            </a:extLst>
          </p:cNvPr>
          <p:cNvPicPr>
            <a:picLocks noChangeAspect="1"/>
          </p:cNvPicPr>
          <p:nvPr/>
        </p:nvPicPr>
        <p:blipFill>
          <a:blip r:embed="rId2"/>
          <a:stretch>
            <a:fillRect/>
          </a:stretch>
        </p:blipFill>
        <p:spPr>
          <a:xfrm>
            <a:off x="305575" y="2033025"/>
            <a:ext cx="12034063" cy="3128046"/>
          </a:xfrm>
          <a:prstGeom prst="rect">
            <a:avLst/>
          </a:prstGeom>
        </p:spPr>
      </p:pic>
      <p:sp>
        <p:nvSpPr>
          <p:cNvPr id="8" name="文本框 7">
            <a:extLst>
              <a:ext uri="{FF2B5EF4-FFF2-40B4-BE49-F238E27FC236}">
                <a16:creationId xmlns:a16="http://schemas.microsoft.com/office/drawing/2014/main" id="{554B7511-F564-489E-BFC5-2F10E5A85181}"/>
              </a:ext>
            </a:extLst>
          </p:cNvPr>
          <p:cNvSpPr txBox="1"/>
          <p:nvPr/>
        </p:nvSpPr>
        <p:spPr>
          <a:xfrm>
            <a:off x="601943" y="1429078"/>
            <a:ext cx="1527859" cy="523220"/>
          </a:xfrm>
          <a:prstGeom prst="rect">
            <a:avLst/>
          </a:prstGeom>
          <a:noFill/>
        </p:spPr>
        <p:txBody>
          <a:bodyPr wrap="square" rtlCol="0">
            <a:spAutoFit/>
          </a:bodyPr>
          <a:lstStyle/>
          <a:p>
            <a:r>
              <a:rPr lang="zh-CN" altLang="en-US" sz="2800" b="1" dirty="0"/>
              <a:t>格式</a:t>
            </a:r>
          </a:p>
        </p:txBody>
      </p:sp>
      <p:sp>
        <p:nvSpPr>
          <p:cNvPr id="9" name="文本框 8">
            <a:extLst>
              <a:ext uri="{FF2B5EF4-FFF2-40B4-BE49-F238E27FC236}">
                <a16:creationId xmlns:a16="http://schemas.microsoft.com/office/drawing/2014/main" id="{BEC2947F-1DAD-445F-B031-38DB4393A2AE}"/>
              </a:ext>
            </a:extLst>
          </p:cNvPr>
          <p:cNvSpPr txBox="1"/>
          <p:nvPr/>
        </p:nvSpPr>
        <p:spPr>
          <a:xfrm>
            <a:off x="353475" y="5428922"/>
            <a:ext cx="9643013" cy="1200329"/>
          </a:xfrm>
          <a:prstGeom prst="rect">
            <a:avLst/>
          </a:prstGeom>
          <a:noFill/>
        </p:spPr>
        <p:txBody>
          <a:bodyPr wrap="square" rtlCol="0">
            <a:spAutoFit/>
          </a:bodyPr>
          <a:lstStyle/>
          <a:p>
            <a:r>
              <a:rPr lang="en-US" altLang="zh-CN" sz="2400" dirty="0"/>
              <a:t>Handle</a:t>
            </a:r>
            <a:r>
              <a:rPr lang="zh-CN" altLang="en-US" sz="2400" dirty="0"/>
              <a:t>：对一个物体或对象进行操作的抓手，可以看出</a:t>
            </a:r>
            <a:r>
              <a:rPr lang="en-US" altLang="zh-CN" sz="2400" dirty="0"/>
              <a:t>C</a:t>
            </a:r>
            <a:r>
              <a:rPr lang="zh-CN" altLang="en-US" sz="2400" dirty="0"/>
              <a:t>语言中指向结构体的指针。要获取某个对象的信息，或者对其进行操作，第一步就是要得到其</a:t>
            </a:r>
            <a:r>
              <a:rPr lang="en-US" altLang="zh-CN" sz="2400" dirty="0"/>
              <a:t>handle</a:t>
            </a:r>
            <a:endParaRPr lang="zh-CN" altLang="en-US" sz="2400" dirty="0"/>
          </a:p>
        </p:txBody>
      </p:sp>
    </p:spTree>
    <p:extLst>
      <p:ext uri="{BB962C8B-B14F-4D97-AF65-F5344CB8AC3E}">
        <p14:creationId xmlns:p14="http://schemas.microsoft.com/office/powerpoint/2010/main" val="1941951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334DA-A8C4-430D-B446-BBBD18FB5104}"/>
              </a:ext>
            </a:extLst>
          </p:cNvPr>
          <p:cNvSpPr>
            <a:spLocks noGrp="1"/>
          </p:cNvSpPr>
          <p:nvPr>
            <p:ph type="title"/>
          </p:nvPr>
        </p:nvSpPr>
        <p:spPr/>
        <p:txBody>
          <a:bodyPr/>
          <a:lstStyle/>
          <a:p>
            <a:r>
              <a:rPr lang="en-US" altLang="zh-CN" dirty="0" err="1"/>
              <a:t>sysCall_vision</a:t>
            </a:r>
            <a:endParaRPr lang="zh-CN" altLang="en-US" dirty="0"/>
          </a:p>
        </p:txBody>
      </p:sp>
      <p:sp>
        <p:nvSpPr>
          <p:cNvPr id="3" name="内容占位符 2">
            <a:extLst>
              <a:ext uri="{FF2B5EF4-FFF2-40B4-BE49-F238E27FC236}">
                <a16:creationId xmlns:a16="http://schemas.microsoft.com/office/drawing/2014/main" id="{E708650D-5092-422A-956D-548EE4189DDD}"/>
              </a:ext>
            </a:extLst>
          </p:cNvPr>
          <p:cNvSpPr>
            <a:spLocks noGrp="1"/>
          </p:cNvSpPr>
          <p:nvPr>
            <p:ph idx="1"/>
          </p:nvPr>
        </p:nvSpPr>
        <p:spPr/>
        <p:txBody>
          <a:bodyPr/>
          <a:lstStyle/>
          <a:p>
            <a:endParaRPr lang="en-US" altLang="zh-CN" dirty="0"/>
          </a:p>
          <a:p>
            <a:endParaRPr lang="en-US" altLang="zh-CN" dirty="0"/>
          </a:p>
          <a:p>
            <a:endParaRPr lang="en-US" altLang="zh-CN" dirty="0"/>
          </a:p>
          <a:p>
            <a:r>
              <a:rPr lang="en-US" altLang="zh-CN" dirty="0"/>
              <a:t>work image</a:t>
            </a:r>
            <a:r>
              <a:rPr lang="zh-CN" altLang="en-US" dirty="0"/>
              <a:t>：进行图像处理的专用缓存</a:t>
            </a:r>
            <a:endParaRPr lang="en-US" altLang="zh-CN" dirty="0"/>
          </a:p>
          <a:p>
            <a:r>
              <a:rPr lang="zh-CN" altLang="en-US" dirty="0"/>
              <a:t>第一步：把获取到的</a:t>
            </a:r>
            <a:r>
              <a:rPr lang="en-US" altLang="zh-CN" dirty="0"/>
              <a:t>RGB</a:t>
            </a:r>
            <a:r>
              <a:rPr lang="zh-CN" altLang="en-US" dirty="0"/>
              <a:t>图像复制到</a:t>
            </a:r>
            <a:r>
              <a:rPr lang="en-US" altLang="zh-CN" dirty="0"/>
              <a:t>work image</a:t>
            </a:r>
            <a:r>
              <a:rPr lang="zh-CN" altLang="en-US" dirty="0"/>
              <a:t>，用于图像处理</a:t>
            </a:r>
            <a:endParaRPr lang="en-US" altLang="zh-CN" dirty="0"/>
          </a:p>
          <a:p>
            <a:r>
              <a:rPr lang="zh-CN" altLang="en-US" dirty="0"/>
              <a:t>第二步：对</a:t>
            </a:r>
            <a:r>
              <a:rPr lang="en-US" altLang="zh-CN" dirty="0" err="1"/>
              <a:t>inData.handle</a:t>
            </a:r>
            <a:r>
              <a:rPr lang="zh-CN" altLang="en-US" dirty="0"/>
              <a:t>对应的</a:t>
            </a:r>
            <a:r>
              <a:rPr lang="en-US" altLang="zh-CN" dirty="0"/>
              <a:t>work image</a:t>
            </a:r>
            <a:r>
              <a:rPr lang="zh-CN" altLang="en-US" dirty="0"/>
              <a:t>进行边缘检测。</a:t>
            </a:r>
            <a:r>
              <a:rPr lang="en-US" altLang="zh-CN" dirty="0"/>
              <a:t>0.2</a:t>
            </a:r>
            <a:r>
              <a:rPr lang="zh-CN" altLang="en-US" dirty="0"/>
              <a:t>为阈值</a:t>
            </a:r>
            <a:endParaRPr lang="en-US" altLang="zh-CN" dirty="0"/>
          </a:p>
          <a:p>
            <a:r>
              <a:rPr lang="zh-CN" altLang="en-US" dirty="0"/>
              <a:t>第三步：把编译检测后的</a:t>
            </a:r>
            <a:r>
              <a:rPr lang="en-US" altLang="zh-CN" dirty="0"/>
              <a:t>work</a:t>
            </a:r>
            <a:r>
              <a:rPr lang="zh-CN" altLang="en-US" dirty="0"/>
              <a:t> </a:t>
            </a:r>
            <a:r>
              <a:rPr lang="en-US" altLang="zh-CN" dirty="0"/>
              <a:t>image</a:t>
            </a:r>
            <a:r>
              <a:rPr lang="zh-CN" altLang="en-US" dirty="0"/>
              <a:t>复制回图像传感器输出缓存。</a:t>
            </a:r>
          </a:p>
        </p:txBody>
      </p:sp>
      <p:pic>
        <p:nvPicPr>
          <p:cNvPr id="5" name="图片 4">
            <a:extLst>
              <a:ext uri="{FF2B5EF4-FFF2-40B4-BE49-F238E27FC236}">
                <a16:creationId xmlns:a16="http://schemas.microsoft.com/office/drawing/2014/main" id="{E2C17182-6201-4A5A-89A1-21FDE35BBA46}"/>
              </a:ext>
            </a:extLst>
          </p:cNvPr>
          <p:cNvPicPr>
            <a:picLocks noChangeAspect="1"/>
          </p:cNvPicPr>
          <p:nvPr/>
        </p:nvPicPr>
        <p:blipFill>
          <a:blip r:embed="rId2"/>
          <a:stretch>
            <a:fillRect/>
          </a:stretch>
        </p:blipFill>
        <p:spPr>
          <a:xfrm>
            <a:off x="910148" y="1871618"/>
            <a:ext cx="10200254" cy="1009738"/>
          </a:xfrm>
          <a:prstGeom prst="rect">
            <a:avLst/>
          </a:prstGeom>
        </p:spPr>
      </p:pic>
    </p:spTree>
    <p:extLst>
      <p:ext uri="{BB962C8B-B14F-4D97-AF65-F5344CB8AC3E}">
        <p14:creationId xmlns:p14="http://schemas.microsoft.com/office/powerpoint/2010/main" val="26642988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27806-FF71-4161-A587-D2F2A697E5CF}"/>
              </a:ext>
            </a:extLst>
          </p:cNvPr>
          <p:cNvSpPr>
            <a:spLocks noGrp="1"/>
          </p:cNvSpPr>
          <p:nvPr>
            <p:ph type="title"/>
          </p:nvPr>
        </p:nvSpPr>
        <p:spPr/>
        <p:txBody>
          <a:bodyPr/>
          <a:lstStyle/>
          <a:p>
            <a:r>
              <a:rPr lang="en-US" altLang="zh-CN" dirty="0" err="1"/>
              <a:t>bubbleRob</a:t>
            </a:r>
            <a:r>
              <a:rPr lang="zh-CN" altLang="en-US" dirty="0"/>
              <a:t>脚本分析</a:t>
            </a:r>
          </a:p>
        </p:txBody>
      </p:sp>
      <p:sp>
        <p:nvSpPr>
          <p:cNvPr id="3" name="内容占位符 2">
            <a:extLst>
              <a:ext uri="{FF2B5EF4-FFF2-40B4-BE49-F238E27FC236}">
                <a16:creationId xmlns:a16="http://schemas.microsoft.com/office/drawing/2014/main" id="{DD1266EF-692C-41B6-8D04-9B21829B7B6F}"/>
              </a:ext>
            </a:extLst>
          </p:cNvPr>
          <p:cNvSpPr>
            <a:spLocks noGrp="1"/>
          </p:cNvSpPr>
          <p:nvPr>
            <p:ph idx="1"/>
          </p:nvPr>
        </p:nvSpPr>
        <p:spPr/>
        <p:txBody>
          <a:bodyPr>
            <a:normAutofit fontScale="92500" lnSpcReduction="10000"/>
          </a:bodyPr>
          <a:lstStyle/>
          <a:p>
            <a:r>
              <a:rPr lang="zh-CN" altLang="en-US" dirty="0"/>
              <a:t>首先分析</a:t>
            </a:r>
            <a:r>
              <a:rPr lang="en-US" altLang="zh-CN" dirty="0" err="1"/>
              <a:t>sysCall_init</a:t>
            </a:r>
            <a:r>
              <a:rPr lang="zh-CN" altLang="en-US" dirty="0"/>
              <a:t>（）函数</a:t>
            </a:r>
            <a:endParaRPr lang="en-US" altLang="zh-CN" dirty="0"/>
          </a:p>
          <a:p>
            <a:r>
              <a:rPr lang="en-US" altLang="zh-CN" sz="2400" dirty="0" err="1">
                <a:solidFill>
                  <a:srgbClr val="0070C0"/>
                </a:solidFill>
                <a:latin typeface="Ubuntu Mono" panose="020B0509030602030204" pitchFamily="49" charset="0"/>
              </a:rPr>
              <a:t>bubbleRobBase</a:t>
            </a:r>
            <a:r>
              <a:rPr lang="en-US" altLang="zh-CN" sz="2400" dirty="0">
                <a:solidFill>
                  <a:srgbClr val="0070C0"/>
                </a:solidFill>
                <a:latin typeface="Ubuntu Mono" panose="020B0509030602030204" pitchFamily="49" charset="0"/>
              </a:rPr>
              <a:t>=</a:t>
            </a:r>
            <a:r>
              <a:rPr lang="en-US" altLang="zh-CN" sz="2400" dirty="0" err="1">
                <a:solidFill>
                  <a:srgbClr val="0070C0"/>
                </a:solidFill>
                <a:latin typeface="Ubuntu Mono" panose="020B0509030602030204" pitchFamily="49" charset="0"/>
              </a:rPr>
              <a:t>sim.getObjectAssociatedWithScript</a:t>
            </a:r>
            <a:r>
              <a:rPr lang="en-US" altLang="zh-CN" sz="2400" dirty="0">
                <a:solidFill>
                  <a:srgbClr val="0070C0"/>
                </a:solidFill>
                <a:latin typeface="Ubuntu Mono" panose="020B0509030602030204" pitchFamily="49" charset="0"/>
              </a:rPr>
              <a:t>(</a:t>
            </a:r>
            <a:r>
              <a:rPr lang="en-US" altLang="zh-CN" sz="2400" dirty="0" err="1">
                <a:solidFill>
                  <a:srgbClr val="0070C0"/>
                </a:solidFill>
                <a:latin typeface="Ubuntu Mono" panose="020B0509030602030204" pitchFamily="49" charset="0"/>
              </a:rPr>
              <a:t>sim.handle_self</a:t>
            </a:r>
            <a:r>
              <a:rPr lang="en-US" altLang="zh-CN" sz="2400" dirty="0">
                <a:solidFill>
                  <a:srgbClr val="0070C0"/>
                </a:solidFill>
                <a:latin typeface="Ubuntu Mono" panose="020B0509030602030204" pitchFamily="49" charset="0"/>
              </a:rPr>
              <a:t>)</a:t>
            </a:r>
          </a:p>
          <a:p>
            <a:pPr lvl="1">
              <a:buFont typeface="Wingdings" panose="05000000000000000000" pitchFamily="2" charset="2"/>
              <a:buChar char="Ø"/>
            </a:pPr>
            <a:r>
              <a:rPr lang="zh-CN" altLang="en-US" sz="2000" dirty="0">
                <a:latin typeface="Ubuntu Mono" panose="020B0509030602030204" pitchFamily="49" charset="0"/>
              </a:rPr>
              <a:t>获取当前脚本关联的对象的句柄（</a:t>
            </a:r>
            <a:r>
              <a:rPr lang="en-US" altLang="zh-CN" sz="2000" dirty="0">
                <a:latin typeface="Ubuntu Mono" panose="020B0509030602030204" pitchFamily="49" charset="0"/>
              </a:rPr>
              <a:t>handle</a:t>
            </a:r>
            <a:r>
              <a:rPr lang="zh-CN" altLang="en-US" sz="2000" dirty="0">
                <a:latin typeface="Ubuntu Mono" panose="020B0509030602030204" pitchFamily="49" charset="0"/>
              </a:rPr>
              <a:t>）</a:t>
            </a:r>
            <a:endParaRPr lang="en-US" altLang="zh-CN" sz="2000" dirty="0">
              <a:latin typeface="Ubuntu Mono" panose="020B0509030602030204" pitchFamily="49" charset="0"/>
            </a:endParaRPr>
          </a:p>
          <a:p>
            <a:endParaRPr lang="en-US" altLang="zh-CN" sz="2400" dirty="0">
              <a:solidFill>
                <a:srgbClr val="0070C0"/>
              </a:solidFill>
              <a:latin typeface="Ubuntu Mono" panose="020B0509030602030204" pitchFamily="49" charset="0"/>
            </a:endParaRPr>
          </a:p>
          <a:p>
            <a:r>
              <a:rPr lang="en-US" altLang="zh-CN" sz="2400" dirty="0" err="1">
                <a:solidFill>
                  <a:srgbClr val="0070C0"/>
                </a:solidFill>
                <a:latin typeface="Ubuntu Mono" panose="020B0509030602030204" pitchFamily="49" charset="0"/>
              </a:rPr>
              <a:t>leftMotor</a:t>
            </a:r>
            <a:r>
              <a:rPr lang="en-US" altLang="zh-CN" sz="2400" dirty="0">
                <a:solidFill>
                  <a:srgbClr val="0070C0"/>
                </a:solidFill>
                <a:latin typeface="Ubuntu Mono" panose="020B0509030602030204" pitchFamily="49" charset="0"/>
              </a:rPr>
              <a:t>=</a:t>
            </a:r>
            <a:r>
              <a:rPr lang="en-US" altLang="zh-CN" sz="2400" dirty="0" err="1">
                <a:solidFill>
                  <a:srgbClr val="0070C0"/>
                </a:solidFill>
                <a:latin typeface="Ubuntu Mono" panose="020B0509030602030204" pitchFamily="49" charset="0"/>
              </a:rPr>
              <a:t>sim.getObjectHandle</a:t>
            </a:r>
            <a:r>
              <a:rPr lang="en-US" altLang="zh-CN" sz="2400" dirty="0">
                <a:solidFill>
                  <a:srgbClr val="0070C0"/>
                </a:solidFill>
                <a:latin typeface="Ubuntu Mono" panose="020B0509030602030204" pitchFamily="49" charset="0"/>
              </a:rPr>
              <a:t>("</a:t>
            </a:r>
            <a:r>
              <a:rPr lang="en-US" altLang="zh-CN" sz="2400" dirty="0" err="1">
                <a:solidFill>
                  <a:srgbClr val="0070C0"/>
                </a:solidFill>
                <a:latin typeface="Ubuntu Mono" panose="020B0509030602030204" pitchFamily="49" charset="0"/>
              </a:rPr>
              <a:t>BubbleRob_leftMotor</a:t>
            </a:r>
            <a:r>
              <a:rPr lang="en-US" altLang="zh-CN" sz="2400" dirty="0">
                <a:solidFill>
                  <a:srgbClr val="0070C0"/>
                </a:solidFill>
                <a:latin typeface="Ubuntu Mono" panose="020B0509030602030204" pitchFamily="49" charset="0"/>
              </a:rPr>
              <a:t>")</a:t>
            </a:r>
          </a:p>
          <a:p>
            <a:pPr lvl="1">
              <a:buFont typeface="Wingdings" panose="05000000000000000000" pitchFamily="2" charset="2"/>
              <a:buChar char="Ø"/>
            </a:pPr>
            <a:r>
              <a:rPr lang="zh-CN" altLang="en-US" sz="2100" dirty="0">
                <a:latin typeface="Ubuntu Mono" panose="020B0509030602030204" pitchFamily="49" charset="0"/>
              </a:rPr>
              <a:t>获取名字为</a:t>
            </a:r>
            <a:r>
              <a:rPr lang="en-US" altLang="zh-CN" sz="2100" dirty="0">
                <a:latin typeface="Ubuntu Mono" panose="020B0509030602030204" pitchFamily="49" charset="0"/>
              </a:rPr>
              <a:t>“</a:t>
            </a:r>
            <a:r>
              <a:rPr lang="en-US" altLang="zh-CN" sz="2100" dirty="0" err="1">
                <a:latin typeface="Ubuntu Mono" panose="020B0509030602030204" pitchFamily="49" charset="0"/>
              </a:rPr>
              <a:t>BubbleRob_leftMotor</a:t>
            </a:r>
            <a:r>
              <a:rPr lang="en-US" altLang="zh-CN" sz="2100" dirty="0">
                <a:latin typeface="Ubuntu Mono" panose="020B0509030602030204" pitchFamily="49" charset="0"/>
              </a:rPr>
              <a:t>”</a:t>
            </a:r>
            <a:r>
              <a:rPr lang="zh-CN" altLang="en-US" sz="2100" dirty="0">
                <a:latin typeface="Ubuntu Mono" panose="020B0509030602030204" pitchFamily="49" charset="0"/>
              </a:rPr>
              <a:t>对象的句柄（</a:t>
            </a:r>
            <a:r>
              <a:rPr lang="en-US" altLang="zh-CN" sz="2100" dirty="0">
                <a:latin typeface="Ubuntu Mono" panose="020B0509030602030204" pitchFamily="49" charset="0"/>
              </a:rPr>
              <a:t>handle</a:t>
            </a:r>
            <a:r>
              <a:rPr lang="zh-CN" altLang="en-US" sz="2100" dirty="0">
                <a:latin typeface="Ubuntu Mono" panose="020B0509030602030204" pitchFamily="49" charset="0"/>
              </a:rPr>
              <a:t>）</a:t>
            </a:r>
            <a:endParaRPr lang="en-US" altLang="zh-CN" sz="2100" dirty="0">
              <a:latin typeface="Ubuntu Mono" panose="020B0509030602030204" pitchFamily="49" charset="0"/>
            </a:endParaRPr>
          </a:p>
          <a:p>
            <a:endParaRPr lang="en-US" altLang="zh-CN" sz="2400" dirty="0">
              <a:solidFill>
                <a:srgbClr val="0070C0"/>
              </a:solidFill>
              <a:latin typeface="Ubuntu Mono" panose="020B0509030602030204" pitchFamily="49" charset="0"/>
            </a:endParaRPr>
          </a:p>
          <a:p>
            <a:r>
              <a:rPr lang="en-US" altLang="zh-CN" sz="2400" dirty="0" err="1">
                <a:solidFill>
                  <a:srgbClr val="0070C0"/>
                </a:solidFill>
                <a:latin typeface="Ubuntu Mono" panose="020B0509030602030204" pitchFamily="49" charset="0"/>
              </a:rPr>
              <a:t>robotCollection</a:t>
            </a:r>
            <a:r>
              <a:rPr lang="en-US" altLang="zh-CN" sz="2400" dirty="0">
                <a:solidFill>
                  <a:srgbClr val="0070C0"/>
                </a:solidFill>
                <a:latin typeface="Ubuntu Mono" panose="020B0509030602030204" pitchFamily="49" charset="0"/>
              </a:rPr>
              <a:t>=</a:t>
            </a:r>
            <a:r>
              <a:rPr lang="en-US" altLang="zh-CN" sz="2400" dirty="0" err="1">
                <a:solidFill>
                  <a:srgbClr val="0070C0"/>
                </a:solidFill>
                <a:latin typeface="Ubuntu Mono" panose="020B0509030602030204" pitchFamily="49" charset="0"/>
              </a:rPr>
              <a:t>sim.createCollection</a:t>
            </a:r>
            <a:r>
              <a:rPr lang="en-US" altLang="zh-CN" sz="2400" dirty="0">
                <a:solidFill>
                  <a:srgbClr val="0070C0"/>
                </a:solidFill>
                <a:latin typeface="Ubuntu Mono" panose="020B0509030602030204" pitchFamily="49" charset="0"/>
              </a:rPr>
              <a:t>(0)</a:t>
            </a:r>
          </a:p>
          <a:p>
            <a:pPr lvl="1">
              <a:buFont typeface="Wingdings" panose="05000000000000000000" pitchFamily="2" charset="2"/>
              <a:buChar char="Ø"/>
            </a:pPr>
            <a:r>
              <a:rPr lang="zh-CN" altLang="en-US" sz="2100" dirty="0">
                <a:latin typeface="Ubuntu Mono" panose="020B0509030602030204" pitchFamily="49" charset="0"/>
              </a:rPr>
              <a:t>创建一个新集合。 在子脚本、自定义脚本或主脚本中创建的集合将在脚本结束时自动销毁。</a:t>
            </a:r>
            <a:endParaRPr lang="en-US" altLang="zh-CN" sz="2100" dirty="0">
              <a:latin typeface="Ubuntu Mono" panose="020B0509030602030204" pitchFamily="49" charset="0"/>
            </a:endParaRPr>
          </a:p>
          <a:p>
            <a:pPr lvl="1">
              <a:buFont typeface="Wingdings" panose="05000000000000000000" pitchFamily="2" charset="2"/>
              <a:buChar char="Ø"/>
            </a:pPr>
            <a:r>
              <a:rPr lang="zh-CN" altLang="en-US" sz="2100" dirty="0">
                <a:latin typeface="Ubuntu Mono" panose="020B0509030602030204" pitchFamily="49" charset="0"/>
              </a:rPr>
              <a:t>集合是用户定义的场景对象集合。 集合和场景对象都是实体。 集合在引用多个对象（如机器人）时很有用，例如，在执行特定操作时，例如检查两个机器人之间的碰撞：如果碰撞检测输入的两个参数为 </a:t>
            </a:r>
            <a:r>
              <a:rPr lang="en-US" altLang="zh-CN" sz="2100" dirty="0">
                <a:latin typeface="Ubuntu Mono" panose="020B0509030602030204" pitchFamily="49" charset="0"/>
              </a:rPr>
              <a:t>(collectionRobot1; collectionRobot2)</a:t>
            </a:r>
            <a:r>
              <a:rPr lang="zh-CN" altLang="en-US" sz="2100" dirty="0">
                <a:latin typeface="Ubuntu Mono" panose="020B0509030602030204" pitchFamily="49" charset="0"/>
              </a:rPr>
              <a:t>，则碰撞检查算法将检查 第一个集合中的任何对象是否干扰第二个集合中的任何对象。</a:t>
            </a:r>
            <a:endParaRPr lang="en-US" altLang="zh-CN" sz="2100" dirty="0">
              <a:latin typeface="Ubuntu Mono" panose="020B0509030602030204" pitchFamily="49" charset="0"/>
            </a:endParaRPr>
          </a:p>
          <a:p>
            <a:pPr marL="457200" lvl="1" indent="0">
              <a:buNone/>
            </a:pPr>
            <a:endParaRPr lang="en-US" altLang="zh-CN" sz="2000" dirty="0">
              <a:solidFill>
                <a:srgbClr val="0070C0"/>
              </a:solidFill>
              <a:latin typeface="Ubuntu Mono" panose="020B0509030602030204" pitchFamily="49" charset="0"/>
            </a:endParaRPr>
          </a:p>
        </p:txBody>
      </p:sp>
    </p:spTree>
    <p:extLst>
      <p:ext uri="{BB962C8B-B14F-4D97-AF65-F5344CB8AC3E}">
        <p14:creationId xmlns:p14="http://schemas.microsoft.com/office/powerpoint/2010/main" val="225587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2C537-7641-4EFF-9B22-B31050C9C7A0}"/>
              </a:ext>
            </a:extLst>
          </p:cNvPr>
          <p:cNvSpPr>
            <a:spLocks noGrp="1"/>
          </p:cNvSpPr>
          <p:nvPr>
            <p:ph type="title"/>
          </p:nvPr>
        </p:nvSpPr>
        <p:spPr/>
        <p:txBody>
          <a:bodyPr/>
          <a:lstStyle/>
          <a:p>
            <a:r>
              <a:rPr lang="en-US" altLang="zh-CN" dirty="0" err="1"/>
              <a:t>bubbleRob</a:t>
            </a:r>
            <a:r>
              <a:rPr lang="zh-CN" altLang="en-US" dirty="0"/>
              <a:t>脚本分析</a:t>
            </a:r>
          </a:p>
        </p:txBody>
      </p:sp>
      <p:sp>
        <p:nvSpPr>
          <p:cNvPr id="4" name="内容占位符 2">
            <a:extLst>
              <a:ext uri="{FF2B5EF4-FFF2-40B4-BE49-F238E27FC236}">
                <a16:creationId xmlns:a16="http://schemas.microsoft.com/office/drawing/2014/main" id="{CD3EECF7-3A60-4723-BF23-1F003C98AF5A}"/>
              </a:ext>
            </a:extLst>
          </p:cNvPr>
          <p:cNvSpPr>
            <a:spLocks noGrp="1"/>
          </p:cNvSpPr>
          <p:nvPr>
            <p:ph idx="1"/>
          </p:nvPr>
        </p:nvSpPr>
        <p:spPr>
          <a:xfrm>
            <a:off x="838200" y="1825625"/>
            <a:ext cx="10515600" cy="4351338"/>
          </a:xfrm>
        </p:spPr>
        <p:txBody>
          <a:bodyPr>
            <a:normAutofit fontScale="92500"/>
          </a:bodyPr>
          <a:lstStyle/>
          <a:p>
            <a:r>
              <a:rPr lang="en-US" altLang="zh-CN" sz="2400" dirty="0" err="1">
                <a:solidFill>
                  <a:srgbClr val="0070C0"/>
                </a:solidFill>
                <a:latin typeface="Ubuntu Mono" panose="020B0509030602030204" pitchFamily="49" charset="0"/>
              </a:rPr>
              <a:t>sim.addItemToCollection</a:t>
            </a:r>
            <a:r>
              <a:rPr lang="en-US" altLang="zh-CN" sz="2400" dirty="0">
                <a:solidFill>
                  <a:srgbClr val="0070C0"/>
                </a:solidFill>
                <a:latin typeface="Ubuntu Mono" panose="020B0509030602030204" pitchFamily="49" charset="0"/>
              </a:rPr>
              <a:t>(robotCollection,sim.handle_tree,bubbleRobBase,0)</a:t>
            </a:r>
          </a:p>
          <a:p>
            <a:pPr lvl="1">
              <a:buFont typeface="Wingdings" panose="05000000000000000000" pitchFamily="2" charset="2"/>
              <a:buChar char="Ø"/>
            </a:pPr>
            <a:r>
              <a:rPr lang="zh-CN" altLang="en-US" sz="2000" dirty="0">
                <a:latin typeface="Ubuntu Mono" panose="020B0509030602030204" pitchFamily="49" charset="0"/>
              </a:rPr>
              <a:t>将一个对象加入集合。</a:t>
            </a:r>
            <a:r>
              <a:rPr lang="en-US" altLang="zh-CN" sz="2400" dirty="0">
                <a:solidFill>
                  <a:srgbClr val="0070C0"/>
                </a:solidFill>
                <a:latin typeface="Ubuntu Mono" panose="020B0509030602030204" pitchFamily="49" charset="0"/>
              </a:rPr>
              <a:t> </a:t>
            </a:r>
            <a:r>
              <a:rPr lang="en-US" altLang="zh-CN" sz="2100" dirty="0" err="1">
                <a:latin typeface="Ubuntu Mono" panose="020B0509030602030204" pitchFamily="49" charset="0"/>
              </a:rPr>
              <a:t>robotCollection</a:t>
            </a:r>
            <a:r>
              <a:rPr lang="zh-CN" altLang="en-US" sz="2100" dirty="0">
                <a:latin typeface="Ubuntu Mono" panose="020B0509030602030204" pitchFamily="49" charset="0"/>
              </a:rPr>
              <a:t>为要加入的集合句柄，</a:t>
            </a:r>
            <a:r>
              <a:rPr lang="en-US" altLang="zh-CN" sz="2100" dirty="0">
                <a:latin typeface="Ubuntu Mono" panose="020B0509030602030204" pitchFamily="49" charset="0"/>
              </a:rPr>
              <a:t> </a:t>
            </a:r>
            <a:r>
              <a:rPr lang="en-US" altLang="zh-CN" sz="2100" dirty="0" err="1">
                <a:latin typeface="Ubuntu Mono" panose="020B0509030602030204" pitchFamily="49" charset="0"/>
              </a:rPr>
              <a:t>sim.handle_tree</a:t>
            </a:r>
            <a:r>
              <a:rPr lang="zh-CN" altLang="en-US" sz="2100" dirty="0">
                <a:latin typeface="Ubuntu Mono" panose="020B0509030602030204" pitchFamily="49" charset="0"/>
              </a:rPr>
              <a:t>：加入类型为一个对象的树，即包含其子对象，</a:t>
            </a:r>
            <a:r>
              <a:rPr lang="en-US" altLang="zh-CN" sz="2100" dirty="0">
                <a:latin typeface="Ubuntu Mono" panose="020B0509030602030204" pitchFamily="49" charset="0"/>
              </a:rPr>
              <a:t> </a:t>
            </a:r>
            <a:r>
              <a:rPr lang="en-US" altLang="zh-CN" sz="2100" dirty="0" err="1">
                <a:latin typeface="Ubuntu Mono" panose="020B0509030602030204" pitchFamily="49" charset="0"/>
              </a:rPr>
              <a:t>bubbleRobBase</a:t>
            </a:r>
            <a:r>
              <a:rPr lang="zh-CN" altLang="en-US" sz="2100" dirty="0">
                <a:latin typeface="Ubuntu Mono" panose="020B0509030602030204" pitchFamily="49" charset="0"/>
              </a:rPr>
              <a:t>要加入的对象句柄；</a:t>
            </a:r>
            <a:r>
              <a:rPr lang="en-US" altLang="zh-CN" sz="2100" dirty="0">
                <a:latin typeface="Ubuntu Mono" panose="020B0509030602030204" pitchFamily="49" charset="0"/>
              </a:rPr>
              <a:t>0</a:t>
            </a:r>
            <a:r>
              <a:rPr lang="zh-CN" altLang="en-US" sz="2100" dirty="0">
                <a:latin typeface="Ubuntu Mono" panose="020B0509030602030204" pitchFamily="49" charset="0"/>
              </a:rPr>
              <a:t>为默认值。</a:t>
            </a:r>
            <a:endParaRPr lang="en-US" altLang="zh-CN" sz="2100" dirty="0">
              <a:latin typeface="Ubuntu Mono" panose="020B0509030602030204" pitchFamily="49" charset="0"/>
            </a:endParaRPr>
          </a:p>
          <a:p>
            <a:r>
              <a:rPr lang="en-US" altLang="zh-CN" sz="2400" dirty="0">
                <a:solidFill>
                  <a:srgbClr val="0070C0"/>
                </a:solidFill>
                <a:latin typeface="Ubuntu Mono" panose="020B0509030602030204" pitchFamily="49" charset="0"/>
              </a:rPr>
              <a:t>.</a:t>
            </a:r>
            <a:r>
              <a:rPr lang="en-US" altLang="zh-CN" sz="2400" dirty="0" err="1">
                <a:solidFill>
                  <a:srgbClr val="0070C0"/>
                </a:solidFill>
                <a:latin typeface="Ubuntu Mono" panose="020B0509030602030204" pitchFamily="49" charset="0"/>
              </a:rPr>
              <a:t>addDrawingObject</a:t>
            </a:r>
            <a:endParaRPr lang="en-US" altLang="zh-CN" sz="2400" dirty="0">
              <a:solidFill>
                <a:srgbClr val="0070C0"/>
              </a:solidFill>
              <a:latin typeface="Ubuntu Mono" panose="020B0509030602030204" pitchFamily="49" charset="0"/>
            </a:endParaRPr>
          </a:p>
          <a:p>
            <a:pPr lvl="1">
              <a:buFont typeface="Wingdings" panose="05000000000000000000" pitchFamily="2" charset="2"/>
              <a:buChar char="Ø"/>
            </a:pPr>
            <a:r>
              <a:rPr lang="zh-CN" altLang="en-US" sz="1700" dirty="0">
                <a:latin typeface="Ubuntu Mono" panose="020B0509030602030204" pitchFamily="49" charset="0"/>
              </a:rPr>
              <a:t>添加将在场景中显示的绘图对象。 绘图对象是包含多个给定类型项目的容器。 这可用于多种不同的应用（油漆模拟、焊缝模拟、</a:t>
            </a:r>
            <a:r>
              <a:rPr lang="en-US" altLang="zh-CN" sz="1700" dirty="0">
                <a:latin typeface="Ubuntu Mono" panose="020B0509030602030204" pitchFamily="49" charset="0"/>
              </a:rPr>
              <a:t>3D </a:t>
            </a:r>
            <a:r>
              <a:rPr lang="zh-CN" altLang="en-US" sz="1700" dirty="0">
                <a:latin typeface="Ubuntu Mono" panose="020B0509030602030204" pitchFamily="49" charset="0"/>
              </a:rPr>
              <a:t>对象显示等）。 在模拟脚本中创建的绘图对象将在模拟结束时自动删除。</a:t>
            </a:r>
            <a:endParaRPr lang="en-US" altLang="zh-CN" sz="1700" dirty="0">
              <a:latin typeface="Ubuntu Mono" panose="020B0509030602030204" pitchFamily="49" charset="0"/>
            </a:endParaRPr>
          </a:p>
          <a:p>
            <a:pPr lvl="1">
              <a:buFont typeface="Wingdings" panose="05000000000000000000" pitchFamily="2" charset="2"/>
              <a:buChar char="Ø"/>
            </a:pPr>
            <a:r>
              <a:rPr lang="zh-CN" altLang="en-US" sz="1700" dirty="0">
                <a:latin typeface="Ubuntu Mono" panose="020B0509030602030204" pitchFamily="49" charset="0"/>
              </a:rPr>
              <a:t>详情参考：</a:t>
            </a:r>
            <a:r>
              <a:rPr lang="en-US" altLang="zh-CN" sz="1400" dirty="0">
                <a:hlinkClick r:id="rId2"/>
              </a:rPr>
              <a:t> </a:t>
            </a:r>
            <a:r>
              <a:rPr lang="en-US" altLang="zh-CN" sz="1400" dirty="0" err="1">
                <a:hlinkClick r:id="rId2"/>
              </a:rPr>
              <a:t>simAddDrawingObject</a:t>
            </a:r>
            <a:r>
              <a:rPr lang="en-US" altLang="zh-CN" sz="1400" dirty="0">
                <a:hlinkClick r:id="rId2"/>
              </a:rPr>
              <a:t> (coppeliarobotics.com)</a:t>
            </a:r>
            <a:endParaRPr lang="en-US" altLang="zh-CN" sz="1700" dirty="0">
              <a:latin typeface="Ubuntu Mono" panose="020B0509030602030204" pitchFamily="49" charset="0"/>
            </a:endParaRPr>
          </a:p>
          <a:p>
            <a:endParaRPr lang="en-US" altLang="zh-CN" sz="2100" dirty="0">
              <a:latin typeface="Ubuntu Mono" panose="020B0509030602030204" pitchFamily="49" charset="0"/>
            </a:endParaRPr>
          </a:p>
          <a:p>
            <a:r>
              <a:rPr lang="en-US" altLang="zh-CN" sz="2400" dirty="0" err="1">
                <a:solidFill>
                  <a:srgbClr val="0070C0"/>
                </a:solidFill>
                <a:latin typeface="Ubuntu Mono" panose="020B0509030602030204" pitchFamily="49" charset="0"/>
              </a:rPr>
              <a:t>sim.addGraphStream</a:t>
            </a:r>
            <a:endParaRPr lang="en-US" altLang="zh-CN" sz="2400" dirty="0">
              <a:solidFill>
                <a:srgbClr val="0070C0"/>
              </a:solidFill>
              <a:latin typeface="Ubuntu Mono" panose="020B0509030602030204" pitchFamily="49" charset="0"/>
            </a:endParaRPr>
          </a:p>
          <a:p>
            <a:pPr lvl="1">
              <a:buFont typeface="Wingdings" panose="05000000000000000000" pitchFamily="2" charset="2"/>
              <a:buChar char="Ø"/>
            </a:pPr>
            <a:r>
              <a:rPr lang="en-US" altLang="zh-CN" sz="2100" dirty="0">
                <a:latin typeface="Ubuntu Mono" panose="020B0509030602030204" pitchFamily="49" charset="0"/>
              </a:rPr>
              <a:t>int </a:t>
            </a:r>
            <a:r>
              <a:rPr lang="en-US" altLang="zh-CN" sz="2100" dirty="0" err="1">
                <a:latin typeface="Ubuntu Mono" panose="020B0509030602030204" pitchFamily="49" charset="0"/>
              </a:rPr>
              <a:t>streamId</a:t>
            </a:r>
            <a:r>
              <a:rPr lang="en-US" altLang="zh-CN" sz="2100" dirty="0">
                <a:latin typeface="Ubuntu Mono" panose="020B0509030602030204" pitchFamily="49" charset="0"/>
              </a:rPr>
              <a:t>=</a:t>
            </a:r>
            <a:r>
              <a:rPr lang="en-US" altLang="zh-CN" sz="2100" dirty="0" err="1">
                <a:latin typeface="Ubuntu Mono" panose="020B0509030602030204" pitchFamily="49" charset="0"/>
              </a:rPr>
              <a:t>sim.addGraphStream</a:t>
            </a:r>
            <a:r>
              <a:rPr lang="en-US" altLang="zh-CN" sz="2100" dirty="0">
                <a:latin typeface="Ubuntu Mono" panose="020B0509030602030204" pitchFamily="49" charset="0"/>
              </a:rPr>
              <a:t>(int </a:t>
            </a:r>
            <a:r>
              <a:rPr lang="en-US" altLang="zh-CN" sz="2100" dirty="0" err="1">
                <a:latin typeface="Ubuntu Mono" panose="020B0509030602030204" pitchFamily="49" charset="0"/>
              </a:rPr>
              <a:t>graphHandle,string</a:t>
            </a:r>
            <a:r>
              <a:rPr lang="en-US" altLang="zh-CN" sz="2100" dirty="0">
                <a:latin typeface="Ubuntu Mono" panose="020B0509030602030204" pitchFamily="49" charset="0"/>
              </a:rPr>
              <a:t> </a:t>
            </a:r>
            <a:r>
              <a:rPr lang="en-US" altLang="zh-CN" sz="2100" dirty="0" err="1">
                <a:latin typeface="Ubuntu Mono" panose="020B0509030602030204" pitchFamily="49" charset="0"/>
              </a:rPr>
              <a:t>streamName,string</a:t>
            </a:r>
            <a:r>
              <a:rPr lang="en-US" altLang="zh-CN" sz="2100" dirty="0">
                <a:latin typeface="Ubuntu Mono" panose="020B0509030602030204" pitchFamily="49" charset="0"/>
              </a:rPr>
              <a:t> </a:t>
            </a:r>
            <a:r>
              <a:rPr lang="en-US" altLang="zh-CN" sz="2100" dirty="0" err="1">
                <a:latin typeface="Ubuntu Mono" panose="020B0509030602030204" pitchFamily="49" charset="0"/>
              </a:rPr>
              <a:t>unitStr</a:t>
            </a:r>
            <a:r>
              <a:rPr lang="en-US" altLang="zh-CN" sz="2100" dirty="0">
                <a:latin typeface="Ubuntu Mono" panose="020B0509030602030204" pitchFamily="49" charset="0"/>
              </a:rPr>
              <a:t>='',int options=0, table[3] color={1,0,0},</a:t>
            </a:r>
            <a:r>
              <a:rPr lang="en-US" altLang="zh-CN" sz="2100" dirty="0" err="1">
                <a:latin typeface="Ubuntu Mono" panose="020B0509030602030204" pitchFamily="49" charset="0"/>
              </a:rPr>
              <a:t>cyclicRange</a:t>
            </a:r>
            <a:r>
              <a:rPr lang="en-US" altLang="zh-CN" sz="2100" dirty="0">
                <a:latin typeface="Ubuntu Mono" panose="020B0509030602030204" pitchFamily="49" charset="0"/>
              </a:rPr>
              <a:t>=0)</a:t>
            </a:r>
          </a:p>
          <a:p>
            <a:pPr lvl="1">
              <a:buFont typeface="Wingdings" panose="05000000000000000000" pitchFamily="2" charset="2"/>
              <a:buChar char="Ø"/>
            </a:pPr>
            <a:r>
              <a:rPr lang="zh-CN" altLang="en-US" sz="2100" dirty="0">
                <a:latin typeface="Ubuntu Mono" panose="020B0509030602030204" pitchFamily="49" charset="0"/>
              </a:rPr>
              <a:t>添加或更新图形流</a:t>
            </a:r>
            <a:endParaRPr lang="en-US" altLang="zh-CN" sz="2100" dirty="0">
              <a:latin typeface="Ubuntu Mono" panose="020B0509030602030204" pitchFamily="49" charset="0"/>
            </a:endParaRPr>
          </a:p>
          <a:p>
            <a:pPr marL="457200" lvl="1" indent="0">
              <a:buNone/>
            </a:pPr>
            <a:endParaRPr lang="en-US" altLang="zh-CN" sz="2000" dirty="0">
              <a:solidFill>
                <a:srgbClr val="0070C0"/>
              </a:solidFill>
              <a:latin typeface="Ubuntu Mono" panose="020B0509030602030204" pitchFamily="49" charset="0"/>
            </a:endParaRPr>
          </a:p>
        </p:txBody>
      </p:sp>
    </p:spTree>
    <p:extLst>
      <p:ext uri="{BB962C8B-B14F-4D97-AF65-F5344CB8AC3E}">
        <p14:creationId xmlns:p14="http://schemas.microsoft.com/office/powerpoint/2010/main" val="1626707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2C537-7641-4EFF-9B22-B31050C9C7A0}"/>
              </a:ext>
            </a:extLst>
          </p:cNvPr>
          <p:cNvSpPr>
            <a:spLocks noGrp="1"/>
          </p:cNvSpPr>
          <p:nvPr>
            <p:ph type="title"/>
          </p:nvPr>
        </p:nvSpPr>
        <p:spPr/>
        <p:txBody>
          <a:bodyPr/>
          <a:lstStyle/>
          <a:p>
            <a:r>
              <a:rPr lang="en-US" altLang="zh-CN" dirty="0" err="1"/>
              <a:t>bubbleRob</a:t>
            </a:r>
            <a:r>
              <a:rPr lang="zh-CN" altLang="en-US" dirty="0"/>
              <a:t>脚本分析</a:t>
            </a:r>
          </a:p>
        </p:txBody>
      </p:sp>
      <p:pic>
        <p:nvPicPr>
          <p:cNvPr id="5" name="内容占位符 4">
            <a:extLst>
              <a:ext uri="{FF2B5EF4-FFF2-40B4-BE49-F238E27FC236}">
                <a16:creationId xmlns:a16="http://schemas.microsoft.com/office/drawing/2014/main" id="{6069FD58-AAF8-4BFB-BB13-31F9CA1A725A}"/>
              </a:ext>
            </a:extLst>
          </p:cNvPr>
          <p:cNvPicPr>
            <a:picLocks noGrp="1" noChangeAspect="1"/>
          </p:cNvPicPr>
          <p:nvPr>
            <p:ph idx="1"/>
          </p:nvPr>
        </p:nvPicPr>
        <p:blipFill>
          <a:blip r:embed="rId2"/>
          <a:stretch>
            <a:fillRect/>
          </a:stretch>
        </p:blipFill>
        <p:spPr>
          <a:xfrm>
            <a:off x="747712" y="1690688"/>
            <a:ext cx="10515600" cy="1201327"/>
          </a:xfrm>
        </p:spPr>
      </p:pic>
      <p:sp>
        <p:nvSpPr>
          <p:cNvPr id="6" name="文本框 5">
            <a:extLst>
              <a:ext uri="{FF2B5EF4-FFF2-40B4-BE49-F238E27FC236}">
                <a16:creationId xmlns:a16="http://schemas.microsoft.com/office/drawing/2014/main" id="{EF6CFF43-723A-4D94-B725-F3A7B218D8E2}"/>
              </a:ext>
            </a:extLst>
          </p:cNvPr>
          <p:cNvSpPr txBox="1"/>
          <p:nvPr/>
        </p:nvSpPr>
        <p:spPr>
          <a:xfrm>
            <a:off x="747711" y="2957502"/>
            <a:ext cx="9963151"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t>xml</a:t>
            </a:r>
            <a:r>
              <a:rPr lang="zh-CN" altLang="en-US" dirty="0"/>
              <a:t>为一字符串，描述机器人速度调整</a:t>
            </a:r>
            <a:r>
              <a:rPr lang="en-US" altLang="zh-CN" dirty="0"/>
              <a:t>UI</a:t>
            </a:r>
            <a:r>
              <a:rPr lang="zh-CN" altLang="en-US" dirty="0"/>
              <a:t>的信息。</a:t>
            </a:r>
            <a:endParaRPr lang="en-US" altLang="zh-CN" dirty="0"/>
          </a:p>
          <a:p>
            <a:pPr marL="285750" indent="-285750">
              <a:buFont typeface="Arial" panose="020B0604020202020204" pitchFamily="34" charset="0"/>
              <a:buChar char="•"/>
            </a:pPr>
            <a:endParaRPr lang="zh-CN" altLang="en-US" dirty="0"/>
          </a:p>
        </p:txBody>
      </p:sp>
      <p:sp>
        <p:nvSpPr>
          <p:cNvPr id="12" name="文本框 11">
            <a:extLst>
              <a:ext uri="{FF2B5EF4-FFF2-40B4-BE49-F238E27FC236}">
                <a16:creationId xmlns:a16="http://schemas.microsoft.com/office/drawing/2014/main" id="{A864E4BC-3E4D-434D-8818-85592079229B}"/>
              </a:ext>
            </a:extLst>
          </p:cNvPr>
          <p:cNvSpPr txBox="1"/>
          <p:nvPr/>
        </p:nvSpPr>
        <p:spPr>
          <a:xfrm>
            <a:off x="147638" y="3546802"/>
            <a:ext cx="12815887" cy="1200329"/>
          </a:xfrm>
          <a:prstGeom prst="rect">
            <a:avLst/>
          </a:prstGeom>
          <a:noFill/>
        </p:spPr>
        <p:txBody>
          <a:bodyPr wrap="square">
            <a:spAutoFit/>
          </a:bodyPr>
          <a:lstStyle/>
          <a:p>
            <a:r>
              <a:rPr lang="en-US" altLang="zh-CN" sz="1800" b="1" dirty="0">
                <a:solidFill>
                  <a:srgbClr val="000080"/>
                </a:solidFill>
                <a:effectLst/>
                <a:latin typeface="Courier New" panose="02070309020205020404" pitchFamily="49" charset="0"/>
              </a:rPr>
              <a:t>&lt;</a:t>
            </a:r>
            <a:r>
              <a:rPr lang="en-US" altLang="zh-CN" sz="1800" dirty="0" err="1">
                <a:solidFill>
                  <a:srgbClr val="000000"/>
                </a:solidFill>
                <a:effectLst/>
                <a:latin typeface="Courier New" panose="02070309020205020404" pitchFamily="49" charset="0"/>
              </a:rPr>
              <a:t>ui</a:t>
            </a:r>
            <a:r>
              <a:rPr lang="en-US" altLang="zh-CN" sz="1800" dirty="0">
                <a:solidFill>
                  <a:srgbClr val="000000"/>
                </a:solidFill>
                <a:effectLst/>
                <a:latin typeface="Courier New" panose="02070309020205020404" pitchFamily="49" charset="0"/>
              </a:rPr>
              <a:t> title</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a:t>
            </a:r>
            <a:r>
              <a:rPr lang="en-US" altLang="zh-CN" sz="1800" dirty="0" err="1">
                <a:solidFill>
                  <a:srgbClr val="808080"/>
                </a:solidFill>
                <a:effectLst/>
                <a:latin typeface="Courier New" panose="02070309020205020404" pitchFamily="49" charset="0"/>
              </a:rPr>
              <a:t>BubbleRob</a:t>
            </a:r>
            <a:r>
              <a:rPr lang="en-US" altLang="zh-CN" sz="1800" dirty="0">
                <a:solidFill>
                  <a:srgbClr val="808080"/>
                </a:solidFill>
                <a:effectLst/>
                <a:latin typeface="Courier New" panose="02070309020205020404" pitchFamily="49" charset="0"/>
              </a:rPr>
              <a:t> speed"</a:t>
            </a:r>
            <a:r>
              <a:rPr lang="en-US" altLang="zh-CN" sz="1800" dirty="0">
                <a:solidFill>
                  <a:srgbClr val="000000"/>
                </a:solidFill>
                <a:effectLst/>
                <a:latin typeface="Courier New" panose="02070309020205020404" pitchFamily="49" charset="0"/>
              </a:rPr>
              <a:t> closeable</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"false"</a:t>
            </a:r>
            <a:r>
              <a:rPr lang="en-US" altLang="zh-CN" sz="1800" dirty="0">
                <a:solidFill>
                  <a:srgbClr val="000000"/>
                </a:solidFill>
                <a:effectLst/>
                <a:latin typeface="Courier New" panose="02070309020205020404" pitchFamily="49" charset="0"/>
              </a:rPr>
              <a:t> </a:t>
            </a:r>
            <a:r>
              <a:rPr lang="en-US" altLang="zh-CN" sz="1800" dirty="0" err="1">
                <a:solidFill>
                  <a:srgbClr val="000000"/>
                </a:solidFill>
                <a:effectLst/>
                <a:latin typeface="Courier New" panose="02070309020205020404" pitchFamily="49" charset="0"/>
              </a:rPr>
              <a:t>resizeable</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"false"</a:t>
            </a:r>
            <a:r>
              <a:rPr lang="en-US" altLang="zh-CN" sz="1800" dirty="0">
                <a:solidFill>
                  <a:srgbClr val="000000"/>
                </a:solidFill>
                <a:effectLst/>
                <a:latin typeface="Courier New" panose="02070309020205020404" pitchFamily="49" charset="0"/>
              </a:rPr>
              <a:t> activate</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"false"</a:t>
            </a:r>
            <a:r>
              <a:rPr lang="en-US" altLang="zh-CN" sz="1800" b="1" dirty="0">
                <a:solidFill>
                  <a:srgbClr val="000080"/>
                </a:solidFill>
                <a:effectLst/>
                <a:latin typeface="Courier New" panose="02070309020205020404" pitchFamily="49" charset="0"/>
              </a:rPr>
              <a:t>&gt;</a:t>
            </a:r>
          </a:p>
          <a:p>
            <a:r>
              <a:rPr lang="en-US" altLang="zh-CN" sz="1800" dirty="0">
                <a:solidFill>
                  <a:srgbClr val="000000"/>
                </a:solidFill>
                <a:effectLst/>
                <a:latin typeface="Courier New" panose="02070309020205020404" pitchFamily="49" charset="0"/>
              </a:rPr>
              <a:t> 	</a:t>
            </a:r>
            <a:r>
              <a:rPr lang="en-US" altLang="zh-CN" sz="1800" b="1" dirty="0">
                <a:solidFill>
                  <a:srgbClr val="000080"/>
                </a:solidFill>
                <a:effectLst/>
                <a:latin typeface="Courier New" panose="02070309020205020404" pitchFamily="49" charset="0"/>
              </a:rPr>
              <a:t>&lt;</a:t>
            </a:r>
            <a:r>
              <a:rPr lang="en-US" altLang="zh-CN" sz="1800" dirty="0" err="1">
                <a:solidFill>
                  <a:srgbClr val="000000"/>
                </a:solidFill>
                <a:effectLst/>
                <a:latin typeface="Courier New" panose="02070309020205020404" pitchFamily="49" charset="0"/>
              </a:rPr>
              <a:t>hslider</a:t>
            </a:r>
            <a:r>
              <a:rPr lang="en-US" altLang="zh-CN" sz="1800" dirty="0">
                <a:solidFill>
                  <a:srgbClr val="000000"/>
                </a:solidFill>
                <a:effectLst/>
                <a:latin typeface="Courier New" panose="02070309020205020404" pitchFamily="49" charset="0"/>
              </a:rPr>
              <a:t> minimum</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"0"</a:t>
            </a:r>
            <a:r>
              <a:rPr lang="en-US" altLang="zh-CN" sz="1800" dirty="0">
                <a:solidFill>
                  <a:srgbClr val="000000"/>
                </a:solidFill>
                <a:effectLst/>
                <a:latin typeface="Courier New" panose="02070309020205020404" pitchFamily="49" charset="0"/>
              </a:rPr>
              <a:t> maximum</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"100"</a:t>
            </a:r>
            <a:r>
              <a:rPr lang="en-US" altLang="zh-CN" sz="1800" dirty="0">
                <a:solidFill>
                  <a:srgbClr val="000000"/>
                </a:solidFill>
                <a:effectLst/>
                <a:latin typeface="Courier New" panose="02070309020205020404" pitchFamily="49" charset="0"/>
              </a:rPr>
              <a:t> on</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change</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a:t>
            </a:r>
            <a:r>
              <a:rPr lang="en-US" altLang="zh-CN" sz="1800" dirty="0" err="1">
                <a:solidFill>
                  <a:srgbClr val="808080"/>
                </a:solidFill>
                <a:effectLst/>
                <a:latin typeface="Courier New" panose="02070309020205020404" pitchFamily="49" charset="0"/>
              </a:rPr>
              <a:t>speedChange_callback</a:t>
            </a:r>
            <a:r>
              <a:rPr lang="en-US" altLang="zh-CN" sz="1800" dirty="0">
                <a:solidFill>
                  <a:srgbClr val="808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id</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"1"</a:t>
            </a:r>
            <a:r>
              <a:rPr lang="en-US" altLang="zh-CN" sz="1800" b="1" dirty="0">
                <a:solidFill>
                  <a:srgbClr val="000080"/>
                </a:solidFill>
                <a:effectLst/>
                <a:latin typeface="Courier New" panose="02070309020205020404" pitchFamily="49" charset="0"/>
              </a:rPr>
              <a:t>/&gt;</a:t>
            </a:r>
            <a:r>
              <a:rPr lang="en-US" altLang="zh-CN" sz="1800" dirty="0">
                <a:solidFill>
                  <a:srgbClr val="000000"/>
                </a:solidFill>
                <a:effectLst/>
                <a:latin typeface="Courier New" panose="02070309020205020404" pitchFamily="49" charset="0"/>
              </a:rPr>
              <a:t> </a:t>
            </a:r>
          </a:p>
          <a:p>
            <a:r>
              <a:rPr lang="en-US" altLang="zh-CN" sz="1800" b="1" dirty="0">
                <a:solidFill>
                  <a:srgbClr val="000000"/>
                </a:solidFill>
                <a:effectLst/>
                <a:latin typeface="Courier New" panose="02070309020205020404" pitchFamily="49" charset="0"/>
              </a:rPr>
              <a:t>	</a:t>
            </a:r>
            <a:r>
              <a:rPr lang="en-US" altLang="zh-CN" sz="1800" b="1" dirty="0">
                <a:solidFill>
                  <a:srgbClr val="000080"/>
                </a:solidFill>
                <a:effectLst/>
                <a:latin typeface="Courier New" panose="02070309020205020404" pitchFamily="49" charset="0"/>
              </a:rPr>
              <a:t>&lt;</a:t>
            </a:r>
            <a:r>
              <a:rPr lang="en-US" altLang="zh-CN" sz="1800" dirty="0">
                <a:solidFill>
                  <a:srgbClr val="000000"/>
                </a:solidFill>
                <a:effectLst/>
                <a:latin typeface="Courier New" panose="02070309020205020404" pitchFamily="49" charset="0"/>
              </a:rPr>
              <a:t>label text</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style</a:t>
            </a:r>
            <a:r>
              <a:rPr lang="en-US" altLang="zh-CN" sz="1800" b="1" dirty="0">
                <a:solidFill>
                  <a:srgbClr val="000080"/>
                </a:solidFill>
                <a:effectLst/>
                <a:latin typeface="Courier New" panose="02070309020205020404" pitchFamily="49" charset="0"/>
              </a:rPr>
              <a:t>=</a:t>
            </a:r>
            <a:r>
              <a:rPr lang="en-US" altLang="zh-CN" sz="1800" dirty="0">
                <a:solidFill>
                  <a:srgbClr val="808080"/>
                </a:solidFill>
                <a:effectLst/>
                <a:latin typeface="Courier New" panose="02070309020205020404" pitchFamily="49" charset="0"/>
              </a:rPr>
              <a:t>"* {margin-left: 300px;}"</a:t>
            </a:r>
            <a:r>
              <a:rPr lang="en-US" altLang="zh-CN" sz="1800" b="1" dirty="0">
                <a:solidFill>
                  <a:srgbClr val="000080"/>
                </a:solidFill>
                <a:effectLst/>
                <a:latin typeface="Courier New" panose="02070309020205020404" pitchFamily="49" charset="0"/>
              </a:rPr>
              <a:t>/&gt;</a:t>
            </a:r>
            <a:r>
              <a:rPr lang="en-US" altLang="zh-CN" sz="1800" dirty="0">
                <a:solidFill>
                  <a:srgbClr val="000000"/>
                </a:solidFill>
                <a:effectLst/>
                <a:latin typeface="Courier New" panose="02070309020205020404" pitchFamily="49" charset="0"/>
              </a:rPr>
              <a:t> </a:t>
            </a:r>
          </a:p>
          <a:p>
            <a:r>
              <a:rPr lang="en-US" altLang="zh-CN" sz="1800" b="1" dirty="0">
                <a:solidFill>
                  <a:srgbClr val="000080"/>
                </a:solidFill>
                <a:effectLst/>
                <a:latin typeface="Courier New" panose="02070309020205020404" pitchFamily="49" charset="0"/>
              </a:rPr>
              <a:t>&lt;/</a:t>
            </a:r>
            <a:r>
              <a:rPr lang="en-US" altLang="zh-CN" sz="1800" dirty="0" err="1">
                <a:solidFill>
                  <a:srgbClr val="000000"/>
                </a:solidFill>
                <a:effectLst/>
                <a:latin typeface="Courier New" panose="02070309020205020404" pitchFamily="49" charset="0"/>
              </a:rPr>
              <a:t>ui</a:t>
            </a:r>
            <a:r>
              <a:rPr lang="en-US" altLang="zh-CN" sz="1800" b="1" dirty="0">
                <a:solidFill>
                  <a:srgbClr val="000080"/>
                </a:solidFill>
                <a:effectLst/>
                <a:latin typeface="Courier New" panose="02070309020205020404" pitchFamily="49" charset="0"/>
              </a:rPr>
              <a:t>&gt;</a:t>
            </a:r>
            <a:endParaRPr lang="en-US" altLang="zh-CN" dirty="0">
              <a:effectLst/>
            </a:endParaRPr>
          </a:p>
        </p:txBody>
      </p:sp>
      <p:sp>
        <p:nvSpPr>
          <p:cNvPr id="14" name="文本框 13">
            <a:extLst>
              <a:ext uri="{FF2B5EF4-FFF2-40B4-BE49-F238E27FC236}">
                <a16:creationId xmlns:a16="http://schemas.microsoft.com/office/drawing/2014/main" id="{A10B03FC-F28D-4FF4-A34D-DD3F28D5BE8C}"/>
              </a:ext>
            </a:extLst>
          </p:cNvPr>
          <p:cNvSpPr txBox="1"/>
          <p:nvPr/>
        </p:nvSpPr>
        <p:spPr>
          <a:xfrm>
            <a:off x="747711" y="6027876"/>
            <a:ext cx="6481762" cy="707886"/>
          </a:xfrm>
          <a:prstGeom prst="rect">
            <a:avLst/>
          </a:prstGeom>
          <a:noFill/>
        </p:spPr>
        <p:txBody>
          <a:bodyPr wrap="square">
            <a:spAutoFit/>
          </a:bodyPr>
          <a:lstStyle/>
          <a:p>
            <a:pPr marL="285750" indent="-285750">
              <a:buFont typeface="Arial" panose="020B0604020202020204" pitchFamily="34" charset="0"/>
              <a:buChar char="•"/>
            </a:pPr>
            <a:r>
              <a:rPr lang="zh-CN" altLang="en-US" sz="2200" dirty="0">
                <a:solidFill>
                  <a:srgbClr val="0070C0"/>
                </a:solidFill>
                <a:latin typeface="Ubuntu Mono" panose="020B0509030602030204" pitchFamily="49" charset="0"/>
              </a:rPr>
              <a:t>simUI.setSliderValue</a:t>
            </a:r>
            <a:endParaRPr lang="en-US" altLang="zh-CN" sz="2200" dirty="0">
              <a:solidFill>
                <a:srgbClr val="0070C0"/>
              </a:solidFill>
              <a:latin typeface="Ubuntu Mono" panose="020B0509030602030204" pitchFamily="49" charset="0"/>
            </a:endParaRPr>
          </a:p>
          <a:p>
            <a:pPr marL="742950" lvl="1" indent="-285750">
              <a:buFont typeface="Wingdings" panose="05000000000000000000" pitchFamily="2" charset="2"/>
              <a:buChar char="Ø"/>
            </a:pPr>
            <a:r>
              <a:rPr lang="zh-CN" altLang="en-US" dirty="0"/>
              <a:t>设置</a:t>
            </a:r>
            <a:r>
              <a:rPr lang="en-US" altLang="zh-CN" dirty="0"/>
              <a:t>UI</a:t>
            </a:r>
            <a:r>
              <a:rPr lang="zh-CN" altLang="en-US" dirty="0"/>
              <a:t>中水平滑动条的初始位置</a:t>
            </a:r>
          </a:p>
        </p:txBody>
      </p:sp>
      <p:cxnSp>
        <p:nvCxnSpPr>
          <p:cNvPr id="16" name="直接箭头连接符 15">
            <a:extLst>
              <a:ext uri="{FF2B5EF4-FFF2-40B4-BE49-F238E27FC236}">
                <a16:creationId xmlns:a16="http://schemas.microsoft.com/office/drawing/2014/main" id="{53358724-1466-4CD5-9034-77ACCB7DA3FD}"/>
              </a:ext>
            </a:extLst>
          </p:cNvPr>
          <p:cNvCxnSpPr>
            <a:cxnSpLocks/>
          </p:cNvCxnSpPr>
          <p:nvPr/>
        </p:nvCxnSpPr>
        <p:spPr>
          <a:xfrm flipH="1" flipV="1">
            <a:off x="8486776" y="4193133"/>
            <a:ext cx="471487" cy="489467"/>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4B2485DE-983F-4570-82F9-301462CFA7DF}"/>
              </a:ext>
            </a:extLst>
          </p:cNvPr>
          <p:cNvSpPr txBox="1"/>
          <p:nvPr/>
        </p:nvSpPr>
        <p:spPr>
          <a:xfrm>
            <a:off x="7104639" y="4690100"/>
            <a:ext cx="4339650" cy="646331"/>
          </a:xfrm>
          <a:prstGeom prst="rect">
            <a:avLst/>
          </a:prstGeom>
          <a:noFill/>
        </p:spPr>
        <p:txBody>
          <a:bodyPr wrap="none" rtlCol="0">
            <a:spAutoFit/>
          </a:bodyPr>
          <a:lstStyle/>
          <a:p>
            <a:r>
              <a:rPr lang="zh-CN" altLang="en-US" dirty="0"/>
              <a:t>水平滑动条发生变化时，会调用回调函数</a:t>
            </a:r>
            <a:endParaRPr lang="en-US" altLang="zh-CN" dirty="0"/>
          </a:p>
          <a:p>
            <a:r>
              <a:rPr lang="zh-CN" altLang="en-US" dirty="0"/>
              <a:t>“</a:t>
            </a:r>
            <a:r>
              <a:rPr lang="en-US" altLang="zh-CN" dirty="0" err="1"/>
              <a:t>speedChange_callback</a:t>
            </a:r>
            <a:r>
              <a:rPr lang="zh-CN" altLang="en-US" dirty="0"/>
              <a:t>”</a:t>
            </a:r>
          </a:p>
        </p:txBody>
      </p:sp>
      <p:pic>
        <p:nvPicPr>
          <p:cNvPr id="20" name="图片 19">
            <a:extLst>
              <a:ext uri="{FF2B5EF4-FFF2-40B4-BE49-F238E27FC236}">
                <a16:creationId xmlns:a16="http://schemas.microsoft.com/office/drawing/2014/main" id="{E3D0CB00-1DBE-41D4-8ED6-638E76F43AF6}"/>
              </a:ext>
            </a:extLst>
          </p:cNvPr>
          <p:cNvPicPr>
            <a:picLocks noChangeAspect="1"/>
          </p:cNvPicPr>
          <p:nvPr/>
        </p:nvPicPr>
        <p:blipFill>
          <a:blip r:embed="rId3"/>
          <a:stretch>
            <a:fillRect/>
          </a:stretch>
        </p:blipFill>
        <p:spPr>
          <a:xfrm>
            <a:off x="2647948" y="5271900"/>
            <a:ext cx="8840791" cy="860564"/>
          </a:xfrm>
          <a:prstGeom prst="rect">
            <a:avLst/>
          </a:prstGeom>
        </p:spPr>
      </p:pic>
    </p:spTree>
    <p:extLst>
      <p:ext uri="{BB962C8B-B14F-4D97-AF65-F5344CB8AC3E}">
        <p14:creationId xmlns:p14="http://schemas.microsoft.com/office/powerpoint/2010/main" val="7792634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B325403-6DF1-47D3-BB14-58311D6DC063}"/>
              </a:ext>
            </a:extLst>
          </p:cNvPr>
          <p:cNvSpPr>
            <a:spLocks noGrp="1"/>
          </p:cNvSpPr>
          <p:nvPr>
            <p:ph idx="1"/>
          </p:nvPr>
        </p:nvSpPr>
        <p:spPr/>
        <p:txBody>
          <a:bodyPr/>
          <a:lstStyle/>
          <a:p>
            <a:r>
              <a:rPr lang="zh-CN" altLang="en-US" dirty="0"/>
              <a:t>找到与</a:t>
            </a:r>
            <a:r>
              <a:rPr lang="en-US" altLang="zh-CN" dirty="0" err="1"/>
              <a:t>bubbleRob</a:t>
            </a:r>
            <a:r>
              <a:rPr lang="zh-CN" altLang="en-US" dirty="0"/>
              <a:t>距离最近的对象</a:t>
            </a:r>
            <a:endParaRPr lang="en-US" altLang="zh-CN" dirty="0"/>
          </a:p>
          <a:p>
            <a:r>
              <a:rPr lang="zh-CN" altLang="en-US" dirty="0"/>
              <a:t>用绿色线段连接它们</a:t>
            </a:r>
            <a:endParaRPr lang="en-US" altLang="zh-CN" dirty="0"/>
          </a:p>
          <a:p>
            <a:r>
              <a:rPr lang="zh-CN" altLang="en-US" dirty="0"/>
              <a:t>用黄色点记录</a:t>
            </a:r>
            <a:r>
              <a:rPr lang="en-US" altLang="zh-CN" dirty="0" err="1"/>
              <a:t>bubbleRob</a:t>
            </a:r>
            <a:r>
              <a:rPr lang="zh-CN" altLang="en-US" dirty="0"/>
              <a:t>走过的路径</a:t>
            </a:r>
          </a:p>
        </p:txBody>
      </p:sp>
      <p:sp>
        <p:nvSpPr>
          <p:cNvPr id="4" name="标题 1">
            <a:extLst>
              <a:ext uri="{FF2B5EF4-FFF2-40B4-BE49-F238E27FC236}">
                <a16:creationId xmlns:a16="http://schemas.microsoft.com/office/drawing/2014/main" id="{5DDF69D4-FFA7-4EB4-8650-85395F3773F1}"/>
              </a:ext>
            </a:extLst>
          </p:cNvPr>
          <p:cNvSpPr>
            <a:spLocks noGrp="1"/>
          </p:cNvSpPr>
          <p:nvPr>
            <p:ph type="title"/>
          </p:nvPr>
        </p:nvSpPr>
        <p:spPr>
          <a:xfrm>
            <a:off x="838200" y="365125"/>
            <a:ext cx="10515600" cy="1325563"/>
          </a:xfrm>
        </p:spPr>
        <p:txBody>
          <a:bodyPr/>
          <a:lstStyle/>
          <a:p>
            <a:r>
              <a:rPr lang="en-US" altLang="zh-CN" dirty="0" err="1"/>
              <a:t>bubbleRob</a:t>
            </a:r>
            <a:r>
              <a:rPr lang="zh-CN" altLang="en-US" dirty="0"/>
              <a:t>脚本分析</a:t>
            </a:r>
          </a:p>
        </p:txBody>
      </p:sp>
      <p:pic>
        <p:nvPicPr>
          <p:cNvPr id="6" name="图片 5">
            <a:extLst>
              <a:ext uri="{FF2B5EF4-FFF2-40B4-BE49-F238E27FC236}">
                <a16:creationId xmlns:a16="http://schemas.microsoft.com/office/drawing/2014/main" id="{1CC2E14F-53AE-4993-BD7F-00910C30ECD1}"/>
              </a:ext>
            </a:extLst>
          </p:cNvPr>
          <p:cNvPicPr>
            <a:picLocks noChangeAspect="1"/>
          </p:cNvPicPr>
          <p:nvPr/>
        </p:nvPicPr>
        <p:blipFill>
          <a:blip r:embed="rId2"/>
          <a:stretch>
            <a:fillRect/>
          </a:stretch>
        </p:blipFill>
        <p:spPr>
          <a:xfrm>
            <a:off x="904876" y="3406328"/>
            <a:ext cx="9920288" cy="2794447"/>
          </a:xfrm>
          <a:prstGeom prst="rect">
            <a:avLst/>
          </a:prstGeom>
        </p:spPr>
      </p:pic>
    </p:spTree>
    <p:extLst>
      <p:ext uri="{BB962C8B-B14F-4D97-AF65-F5344CB8AC3E}">
        <p14:creationId xmlns:p14="http://schemas.microsoft.com/office/powerpoint/2010/main" val="1185138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165452-9372-46DD-AF40-475FF12D9930}"/>
              </a:ext>
            </a:extLst>
          </p:cNvPr>
          <p:cNvSpPr>
            <a:spLocks noGrp="1"/>
          </p:cNvSpPr>
          <p:nvPr>
            <p:ph idx="1"/>
          </p:nvPr>
        </p:nvSpPr>
        <p:spPr/>
        <p:txBody>
          <a:bodyPr>
            <a:normAutofit fontScale="92500"/>
          </a:bodyPr>
          <a:lstStyle/>
          <a:p>
            <a:r>
              <a:rPr lang="en-US" altLang="zh-CN" sz="1800" dirty="0">
                <a:solidFill>
                  <a:srgbClr val="000000"/>
                </a:solidFill>
                <a:effectLst/>
                <a:latin typeface="Courier New" panose="02070309020205020404" pitchFamily="49" charset="0"/>
              </a:rPr>
              <a:t>int </a:t>
            </a:r>
            <a:r>
              <a:rPr lang="en-US" altLang="zh-CN" sz="1800" b="1" dirty="0">
                <a:solidFill>
                  <a:srgbClr val="FF0000"/>
                </a:solidFill>
                <a:latin typeface="Courier New" panose="02070309020205020404" pitchFamily="49" charset="0"/>
              </a:rPr>
              <a:t>result</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a:solidFill>
                  <a:srgbClr val="0080C0"/>
                </a:solidFill>
                <a:effectLst/>
                <a:latin typeface="Courier New" panose="02070309020205020404" pitchFamily="49" charset="0"/>
              </a:rPr>
              <a:t>table</a:t>
            </a:r>
            <a:r>
              <a:rPr lang="en-US" altLang="zh-CN" sz="1800" b="1" dirty="0">
                <a:solidFill>
                  <a:srgbClr val="000080"/>
                </a:solidFill>
                <a:effectLst/>
                <a:latin typeface="Courier New" panose="02070309020205020404" pitchFamily="49" charset="0"/>
              </a:rPr>
              <a:t>[</a:t>
            </a:r>
            <a:r>
              <a:rPr lang="en-US" altLang="zh-CN" sz="1800" dirty="0">
                <a:solidFill>
                  <a:srgbClr val="FF8000"/>
                </a:solidFill>
                <a:effectLst/>
                <a:latin typeface="Courier New" panose="02070309020205020404" pitchFamily="49" charset="0"/>
              </a:rPr>
              <a:t>7</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err="1">
                <a:solidFill>
                  <a:srgbClr val="FF0000"/>
                </a:solidFill>
                <a:latin typeface="Courier New" panose="02070309020205020404" pitchFamily="49" charset="0"/>
              </a:rPr>
              <a:t>distanceData</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a:solidFill>
                  <a:srgbClr val="0080C0"/>
                </a:solidFill>
                <a:effectLst/>
                <a:latin typeface="Courier New" panose="02070309020205020404" pitchFamily="49" charset="0"/>
              </a:rPr>
              <a:t>table</a:t>
            </a:r>
            <a:r>
              <a:rPr lang="en-US" altLang="zh-CN" sz="1800" b="1" dirty="0">
                <a:solidFill>
                  <a:srgbClr val="000080"/>
                </a:solidFill>
                <a:effectLst/>
                <a:latin typeface="Courier New" panose="02070309020205020404" pitchFamily="49" charset="0"/>
              </a:rPr>
              <a:t>[</a:t>
            </a:r>
            <a:r>
              <a:rPr lang="en-US" altLang="zh-CN" sz="1800" dirty="0">
                <a:solidFill>
                  <a:srgbClr val="FF8000"/>
                </a:solidFill>
                <a:effectLst/>
                <a:latin typeface="Courier New" panose="02070309020205020404" pitchFamily="49" charset="0"/>
              </a:rPr>
              <a:t>2</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err="1">
                <a:solidFill>
                  <a:srgbClr val="FF0000"/>
                </a:solidFill>
                <a:latin typeface="Courier New" panose="02070309020205020404" pitchFamily="49" charset="0"/>
              </a:rPr>
              <a:t>objectHandlePair</a:t>
            </a:r>
            <a:r>
              <a:rPr lang="en-US" altLang="zh-CN" sz="1800" dirty="0">
                <a:solidFill>
                  <a:srgbClr val="000000"/>
                </a:solidFill>
                <a:effectLst/>
                <a:latin typeface="Courier New" panose="02070309020205020404" pitchFamily="49" charset="0"/>
              </a:rPr>
              <a:t> </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err="1">
                <a:solidFill>
                  <a:srgbClr val="0070C0"/>
                </a:solidFill>
                <a:effectLst/>
                <a:latin typeface="Courier New" panose="02070309020205020404" pitchFamily="49" charset="0"/>
              </a:rPr>
              <a:t>sim.checkDistance</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int </a:t>
            </a:r>
            <a:r>
              <a:rPr lang="en-US" altLang="zh-CN" sz="1800" b="1" dirty="0">
                <a:solidFill>
                  <a:srgbClr val="FF0000"/>
                </a:solidFill>
                <a:effectLst/>
                <a:latin typeface="Courier New" panose="02070309020205020404" pitchFamily="49" charset="0"/>
              </a:rPr>
              <a:t>entity1Handle</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int </a:t>
            </a:r>
            <a:r>
              <a:rPr lang="en-US" altLang="zh-CN" sz="1800" b="1" dirty="0">
                <a:solidFill>
                  <a:srgbClr val="FF0000"/>
                </a:solidFill>
                <a:latin typeface="Courier New" panose="02070309020205020404" pitchFamily="49" charset="0"/>
              </a:rPr>
              <a:t>entity2Handle</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float </a:t>
            </a:r>
            <a:r>
              <a:rPr lang="en-US" altLang="zh-CN" sz="1800" b="1" dirty="0">
                <a:solidFill>
                  <a:srgbClr val="FF0000"/>
                </a:solidFill>
                <a:latin typeface="Courier New" panose="02070309020205020404" pitchFamily="49" charset="0"/>
              </a:rPr>
              <a:t>threshold</a:t>
            </a:r>
            <a:r>
              <a:rPr lang="en-US" altLang="zh-CN" sz="1800" b="1" dirty="0">
                <a:solidFill>
                  <a:srgbClr val="000080"/>
                </a:solidFill>
                <a:effectLst/>
                <a:latin typeface="Courier New" panose="02070309020205020404" pitchFamily="49" charset="0"/>
              </a:rPr>
              <a:t>=</a:t>
            </a:r>
            <a:r>
              <a:rPr lang="en-US" altLang="zh-CN" sz="1800" dirty="0">
                <a:solidFill>
                  <a:srgbClr val="FF8000"/>
                </a:solidFill>
                <a:effectLst/>
                <a:latin typeface="Courier New" panose="02070309020205020404" pitchFamily="49" charset="0"/>
              </a:rPr>
              <a:t>0</a:t>
            </a:r>
            <a:r>
              <a:rPr lang="en-US" altLang="zh-CN" sz="1800" b="1" dirty="0">
                <a:solidFill>
                  <a:srgbClr val="000080"/>
                </a:solidFill>
                <a:effectLst/>
                <a:latin typeface="Courier New" panose="02070309020205020404" pitchFamily="49" charset="0"/>
              </a:rPr>
              <a:t>)</a:t>
            </a:r>
            <a:endParaRPr lang="en-US" altLang="zh-CN" dirty="0">
              <a:effectLst/>
            </a:endParaRPr>
          </a:p>
          <a:p>
            <a:pPr lvl="1">
              <a:buFont typeface="Wingdings" panose="05000000000000000000" pitchFamily="2" charset="2"/>
              <a:buChar char="Ø"/>
            </a:pPr>
            <a:r>
              <a:rPr lang="zh-CN" altLang="en-US" dirty="0"/>
              <a:t>检查两个实体之间的最小距离。</a:t>
            </a:r>
            <a:endParaRPr lang="en-US" altLang="zh-CN" dirty="0"/>
          </a:p>
          <a:p>
            <a:pPr lvl="1">
              <a:lnSpc>
                <a:spcPct val="150000"/>
              </a:lnSpc>
              <a:buFont typeface="Wingdings" panose="05000000000000000000" pitchFamily="2" charset="2"/>
              <a:buChar char="Ø"/>
            </a:pPr>
            <a:r>
              <a:rPr lang="en-US" altLang="zh-CN" sz="1800" b="1" dirty="0">
                <a:solidFill>
                  <a:srgbClr val="FF0000"/>
                </a:solidFill>
                <a:latin typeface="Courier New" panose="02070309020205020404" pitchFamily="49" charset="0"/>
              </a:rPr>
              <a:t>entity1Handle</a:t>
            </a:r>
            <a:r>
              <a:rPr lang="zh-CN" altLang="en-US" sz="1800" dirty="0"/>
              <a:t>：实体</a:t>
            </a:r>
            <a:r>
              <a:rPr lang="en-US" altLang="zh-CN" sz="1800" dirty="0"/>
              <a:t>1</a:t>
            </a:r>
            <a:r>
              <a:rPr lang="zh-CN" altLang="en-US" sz="1800" dirty="0"/>
              <a:t>的句柄（可以是对象句柄或集合句柄）</a:t>
            </a:r>
            <a:endParaRPr lang="en-US" altLang="zh-CN" sz="1800" dirty="0"/>
          </a:p>
          <a:p>
            <a:pPr lvl="1">
              <a:lnSpc>
                <a:spcPct val="150000"/>
              </a:lnSpc>
              <a:buFont typeface="Wingdings" panose="05000000000000000000" pitchFamily="2" charset="2"/>
              <a:buChar char="Ø"/>
            </a:pPr>
            <a:r>
              <a:rPr lang="en-US" altLang="zh-CN" sz="1800" b="1" dirty="0">
                <a:solidFill>
                  <a:srgbClr val="FF0000"/>
                </a:solidFill>
                <a:latin typeface="Courier New" panose="02070309020205020404" pitchFamily="49" charset="0"/>
              </a:rPr>
              <a:t>entity2Handle</a:t>
            </a:r>
            <a:r>
              <a:rPr lang="zh-CN" altLang="en-US" sz="1800" dirty="0"/>
              <a:t>：实体 </a:t>
            </a:r>
            <a:r>
              <a:rPr lang="en-US" altLang="zh-CN" sz="1800" dirty="0"/>
              <a:t>2 </a:t>
            </a:r>
            <a:r>
              <a:rPr lang="zh-CN" altLang="en-US" sz="1800" dirty="0"/>
              <a:t>的句柄（可以是对象句柄或集合句柄），或者可以设置为 </a:t>
            </a:r>
            <a:r>
              <a:rPr lang="en-US" altLang="zh-CN" sz="1800" dirty="0" err="1"/>
              <a:t>sim.handle_all</a:t>
            </a:r>
            <a:r>
              <a:rPr lang="en-US" altLang="zh-CN" sz="1800" dirty="0"/>
              <a:t> </a:t>
            </a:r>
            <a:r>
              <a:rPr lang="zh-CN" altLang="en-US" sz="1800" dirty="0"/>
              <a:t>以检查 </a:t>
            </a:r>
            <a:r>
              <a:rPr lang="en-US" altLang="zh-CN" sz="1800" dirty="0"/>
              <a:t>entity1 </a:t>
            </a:r>
            <a:r>
              <a:rPr lang="zh-CN" altLang="en-US" sz="1800" dirty="0"/>
              <a:t>与所有其他可测量对象之间的最小距离</a:t>
            </a:r>
            <a:endParaRPr lang="en-US" altLang="zh-CN" sz="1800" dirty="0"/>
          </a:p>
          <a:p>
            <a:pPr lvl="1">
              <a:lnSpc>
                <a:spcPct val="150000"/>
              </a:lnSpc>
              <a:buFont typeface="Wingdings" panose="05000000000000000000" pitchFamily="2" charset="2"/>
              <a:buChar char="Ø"/>
            </a:pPr>
            <a:r>
              <a:rPr lang="en-US" altLang="zh-CN" sz="1800" b="1" dirty="0">
                <a:solidFill>
                  <a:srgbClr val="FF0000"/>
                </a:solidFill>
                <a:latin typeface="Courier New" panose="02070309020205020404" pitchFamily="49" charset="0"/>
              </a:rPr>
              <a:t>threshold </a:t>
            </a:r>
            <a:r>
              <a:rPr lang="zh-CN" altLang="en-US" sz="1800" dirty="0"/>
              <a:t>：如果距离大于阈值，则不计算距离，结果为</a:t>
            </a:r>
            <a:r>
              <a:rPr lang="en-US" altLang="zh-CN" sz="1800" dirty="0"/>
              <a:t>0</a:t>
            </a:r>
            <a:r>
              <a:rPr lang="zh-CN" altLang="en-US" sz="1800" dirty="0"/>
              <a:t>。如果阈值为</a:t>
            </a:r>
            <a:r>
              <a:rPr lang="en-US" altLang="zh-CN" sz="1800" dirty="0"/>
              <a:t>0</a:t>
            </a:r>
            <a:r>
              <a:rPr lang="zh-CN" altLang="en-US" sz="1800" dirty="0"/>
              <a:t>或负值，则不使用阈值。</a:t>
            </a:r>
            <a:endParaRPr lang="en-US" altLang="zh-CN" sz="1800" dirty="0"/>
          </a:p>
          <a:p>
            <a:pPr lvl="1">
              <a:lnSpc>
                <a:spcPct val="150000"/>
              </a:lnSpc>
              <a:buFont typeface="Wingdings" panose="05000000000000000000" pitchFamily="2" charset="2"/>
              <a:buChar char="Ø"/>
            </a:pPr>
            <a:r>
              <a:rPr lang="en-US" altLang="zh-CN" sz="1800" b="1" dirty="0">
                <a:solidFill>
                  <a:srgbClr val="FF0000"/>
                </a:solidFill>
                <a:latin typeface="Courier New" panose="02070309020205020404" pitchFamily="49" charset="0"/>
              </a:rPr>
              <a:t>result </a:t>
            </a:r>
            <a:r>
              <a:rPr lang="zh-CN" altLang="en-US" sz="1800" dirty="0"/>
              <a:t>：</a:t>
            </a:r>
            <a:r>
              <a:rPr lang="en-US" altLang="zh-CN" sz="1800" dirty="0"/>
              <a:t>0 </a:t>
            </a:r>
            <a:r>
              <a:rPr lang="zh-CN" altLang="en-US" sz="1800" dirty="0"/>
              <a:t>或 </a:t>
            </a:r>
            <a:r>
              <a:rPr lang="en-US" altLang="zh-CN" sz="1800" dirty="0"/>
              <a:t>1</a:t>
            </a:r>
            <a:r>
              <a:rPr lang="zh-CN" altLang="en-US" sz="1800" dirty="0"/>
              <a:t>（如果距离小于阈值，则为 </a:t>
            </a:r>
            <a:r>
              <a:rPr lang="en-US" altLang="zh-CN" sz="1800" dirty="0"/>
              <a:t>1</a:t>
            </a:r>
            <a:r>
              <a:rPr lang="zh-CN" altLang="en-US" sz="1800" dirty="0"/>
              <a:t>）</a:t>
            </a:r>
          </a:p>
          <a:p>
            <a:pPr lvl="1">
              <a:lnSpc>
                <a:spcPct val="150000"/>
              </a:lnSpc>
              <a:buFont typeface="Wingdings" panose="05000000000000000000" pitchFamily="2" charset="2"/>
              <a:buChar char="Ø"/>
            </a:pPr>
            <a:r>
              <a:rPr lang="en-US" altLang="zh-CN" sz="1800" b="1" dirty="0" err="1">
                <a:solidFill>
                  <a:srgbClr val="FF0000"/>
                </a:solidFill>
                <a:latin typeface="Courier New" panose="02070309020205020404" pitchFamily="49" charset="0"/>
              </a:rPr>
              <a:t>distanceData</a:t>
            </a:r>
            <a:r>
              <a:rPr lang="zh-CN" altLang="en-US" sz="1800" dirty="0"/>
              <a:t>： </a:t>
            </a:r>
            <a:r>
              <a:rPr lang="en-US" altLang="zh-CN" sz="1800" dirty="0" err="1"/>
              <a:t>distanceData</a:t>
            </a:r>
            <a:r>
              <a:rPr lang="en-US" altLang="zh-CN" sz="1800" dirty="0"/>
              <a:t>[1]-</a:t>
            </a:r>
            <a:r>
              <a:rPr lang="en-US" altLang="zh-CN" sz="1800" dirty="0" err="1"/>
              <a:t>distanceData</a:t>
            </a:r>
            <a:r>
              <a:rPr lang="en-US" altLang="zh-CN" sz="1800" dirty="0"/>
              <a:t>[6] </a:t>
            </a:r>
            <a:r>
              <a:rPr lang="zh-CN" altLang="en-US" sz="1800" dirty="0"/>
              <a:t>表示距离段， </a:t>
            </a:r>
            <a:r>
              <a:rPr lang="en-US" altLang="zh-CN" sz="1800" dirty="0" err="1"/>
              <a:t>distanceData</a:t>
            </a:r>
            <a:r>
              <a:rPr lang="en-US" altLang="zh-CN" sz="1800" dirty="0"/>
              <a:t>[7] </a:t>
            </a:r>
            <a:r>
              <a:rPr lang="zh-CN" altLang="en-US" sz="1800" dirty="0"/>
              <a:t>是实体之间的距离。</a:t>
            </a:r>
          </a:p>
          <a:p>
            <a:pPr lvl="1">
              <a:lnSpc>
                <a:spcPct val="150000"/>
              </a:lnSpc>
              <a:buFont typeface="Wingdings" panose="05000000000000000000" pitchFamily="2" charset="2"/>
              <a:buChar char="Ø"/>
            </a:pPr>
            <a:r>
              <a:rPr lang="en-US" altLang="zh-CN" sz="1800" b="1" dirty="0" err="1">
                <a:solidFill>
                  <a:srgbClr val="FF0000"/>
                </a:solidFill>
                <a:latin typeface="Courier New" panose="02070309020205020404" pitchFamily="49" charset="0"/>
              </a:rPr>
              <a:t>objectHandlePair</a:t>
            </a:r>
            <a:r>
              <a:rPr lang="zh-CN" altLang="en-US" sz="1800" dirty="0"/>
              <a:t>：持有最小距离段的两个对象的句柄。 </a:t>
            </a:r>
          </a:p>
        </p:txBody>
      </p:sp>
      <p:sp>
        <p:nvSpPr>
          <p:cNvPr id="4" name="标题 1">
            <a:extLst>
              <a:ext uri="{FF2B5EF4-FFF2-40B4-BE49-F238E27FC236}">
                <a16:creationId xmlns:a16="http://schemas.microsoft.com/office/drawing/2014/main" id="{7489409D-0BB5-4E5C-885A-BD84A448A52D}"/>
              </a:ext>
            </a:extLst>
          </p:cNvPr>
          <p:cNvSpPr>
            <a:spLocks noGrp="1"/>
          </p:cNvSpPr>
          <p:nvPr>
            <p:ph type="title"/>
          </p:nvPr>
        </p:nvSpPr>
        <p:spPr>
          <a:xfrm>
            <a:off x="838200" y="365125"/>
            <a:ext cx="10515600" cy="1325563"/>
          </a:xfrm>
        </p:spPr>
        <p:txBody>
          <a:bodyPr/>
          <a:lstStyle/>
          <a:p>
            <a:r>
              <a:rPr lang="en-US" altLang="zh-CN" dirty="0" err="1"/>
              <a:t>bubbleRob</a:t>
            </a:r>
            <a:r>
              <a:rPr lang="zh-CN" altLang="en-US" dirty="0"/>
              <a:t>脚本分析</a:t>
            </a:r>
          </a:p>
        </p:txBody>
      </p:sp>
    </p:spTree>
    <p:extLst>
      <p:ext uri="{BB962C8B-B14F-4D97-AF65-F5344CB8AC3E}">
        <p14:creationId xmlns:p14="http://schemas.microsoft.com/office/powerpoint/2010/main" val="1432089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165452-9372-46DD-AF40-475FF12D9930}"/>
              </a:ext>
            </a:extLst>
          </p:cNvPr>
          <p:cNvSpPr>
            <a:spLocks noGrp="1"/>
          </p:cNvSpPr>
          <p:nvPr>
            <p:ph idx="1"/>
          </p:nvPr>
        </p:nvSpPr>
        <p:spPr/>
        <p:txBody>
          <a:bodyPr>
            <a:normAutofit fontScale="92500"/>
          </a:bodyPr>
          <a:lstStyle/>
          <a:p>
            <a:r>
              <a:rPr lang="en-US" altLang="zh-CN" sz="1800" dirty="0">
                <a:solidFill>
                  <a:srgbClr val="000000"/>
                </a:solidFill>
                <a:effectLst/>
                <a:latin typeface="Courier New" panose="02070309020205020404" pitchFamily="49" charset="0"/>
              </a:rPr>
              <a:t>int </a:t>
            </a:r>
            <a:r>
              <a:rPr lang="en-US" altLang="zh-CN" sz="1800" b="1" dirty="0">
                <a:solidFill>
                  <a:srgbClr val="FF0000"/>
                </a:solidFill>
                <a:latin typeface="Courier New" panose="02070309020205020404" pitchFamily="49" charset="0"/>
              </a:rPr>
              <a:t>result</a:t>
            </a:r>
            <a:r>
              <a:rPr lang="en-US" altLang="zh-CN" sz="1800" b="1" dirty="0">
                <a:solidFill>
                  <a:srgbClr val="000080"/>
                </a:solidFill>
                <a:effectLst/>
                <a:latin typeface="Courier New" panose="02070309020205020404" pitchFamily="49" charset="0"/>
              </a:rPr>
              <a:t>=</a:t>
            </a:r>
            <a:r>
              <a:rPr lang="en-US" altLang="zh-CN" sz="1800" b="1" dirty="0" err="1">
                <a:solidFill>
                  <a:srgbClr val="0070C0"/>
                </a:solidFill>
                <a:latin typeface="Courier New" panose="02070309020205020404" pitchFamily="49" charset="0"/>
              </a:rPr>
              <a:t>sim</a:t>
            </a:r>
            <a:r>
              <a:rPr lang="en-US" altLang="zh-CN" sz="1800" dirty="0" err="1">
                <a:solidFill>
                  <a:srgbClr val="000000"/>
                </a:solidFill>
                <a:effectLst/>
                <a:latin typeface="Courier New" panose="02070309020205020404" pitchFamily="49" charset="0"/>
              </a:rPr>
              <a:t>.</a:t>
            </a:r>
            <a:r>
              <a:rPr lang="en-US" altLang="zh-CN" sz="1800" b="1" dirty="0" err="1">
                <a:solidFill>
                  <a:srgbClr val="0070C0"/>
                </a:solidFill>
                <a:latin typeface="Courier New" panose="02070309020205020404" pitchFamily="49" charset="0"/>
              </a:rPr>
              <a:t>addDrawingObjectItem</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int </a:t>
            </a:r>
            <a:r>
              <a:rPr lang="en-US" altLang="zh-CN" sz="1800" b="1" dirty="0" err="1">
                <a:solidFill>
                  <a:srgbClr val="FF0000"/>
                </a:solidFill>
                <a:latin typeface="Courier New" panose="02070309020205020404" pitchFamily="49" charset="0"/>
              </a:rPr>
              <a:t>drawingObjectHandle</a:t>
            </a:r>
            <a:r>
              <a:rPr lang="en-US" altLang="zh-CN" sz="1800" b="1" dirty="0" err="1">
                <a:solidFill>
                  <a:srgbClr val="000080"/>
                </a:solidFill>
                <a:effectLst/>
                <a:latin typeface="Courier New" panose="02070309020205020404" pitchFamily="49" charset="0"/>
              </a:rPr>
              <a:t>,</a:t>
            </a:r>
            <a:r>
              <a:rPr lang="en-US" altLang="zh-CN" sz="1800" b="1" dirty="0" err="1">
                <a:solidFill>
                  <a:srgbClr val="0080C0"/>
                </a:solidFill>
                <a:effectLst/>
                <a:latin typeface="Courier New" panose="02070309020205020404" pitchFamily="49" charset="0"/>
              </a:rPr>
              <a:t>table</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err="1">
                <a:solidFill>
                  <a:srgbClr val="FF0000"/>
                </a:solidFill>
                <a:latin typeface="Courier New" panose="02070309020205020404" pitchFamily="49" charset="0"/>
              </a:rPr>
              <a:t>itemData</a:t>
            </a:r>
            <a:r>
              <a:rPr lang="en-US" altLang="zh-CN" sz="1800" b="1" dirty="0">
                <a:solidFill>
                  <a:srgbClr val="000080"/>
                </a:solidFill>
                <a:effectLst/>
                <a:latin typeface="Courier New" panose="02070309020205020404" pitchFamily="49" charset="0"/>
              </a:rPr>
              <a:t>)</a:t>
            </a:r>
            <a:endParaRPr lang="en-US" altLang="zh-CN" dirty="0">
              <a:effectLst/>
            </a:endParaRPr>
          </a:p>
          <a:p>
            <a:pPr lvl="1">
              <a:buFont typeface="Wingdings" panose="05000000000000000000" pitchFamily="2" charset="2"/>
              <a:buChar char="Ø"/>
            </a:pPr>
            <a:r>
              <a:rPr lang="zh-CN" altLang="en-US" sz="2200" dirty="0"/>
              <a:t>向先前插入的绘图对象添加一个项目（或清除所有项目）</a:t>
            </a:r>
            <a:r>
              <a:rPr lang="zh-CN" altLang="en-US" dirty="0"/>
              <a:t>。</a:t>
            </a:r>
            <a:endParaRPr lang="en-US" altLang="zh-CN" dirty="0"/>
          </a:p>
          <a:p>
            <a:pPr lvl="1">
              <a:lnSpc>
                <a:spcPct val="150000"/>
              </a:lnSpc>
              <a:buFont typeface="Wingdings" panose="05000000000000000000" pitchFamily="2" charset="2"/>
              <a:buChar char="Ø"/>
            </a:pPr>
            <a:r>
              <a:rPr lang="en-US" altLang="zh-CN" sz="1800" b="1" dirty="0" err="1">
                <a:solidFill>
                  <a:srgbClr val="FF0000"/>
                </a:solidFill>
                <a:latin typeface="Courier New" panose="02070309020205020404" pitchFamily="49" charset="0"/>
              </a:rPr>
              <a:t>objectHandle</a:t>
            </a:r>
            <a:r>
              <a:rPr lang="zh-CN" altLang="en-US" sz="1800" b="1" dirty="0">
                <a:solidFill>
                  <a:srgbClr val="FF0000"/>
                </a:solidFill>
                <a:latin typeface="Courier New" panose="02070309020205020404" pitchFamily="49" charset="0"/>
              </a:rPr>
              <a:t> ：</a:t>
            </a:r>
            <a:r>
              <a:rPr lang="zh-CN" altLang="en-US" sz="1800" dirty="0"/>
              <a:t>先前添加的绘图对象的句柄</a:t>
            </a:r>
            <a:endParaRPr lang="en-US" altLang="zh-CN" sz="1800" dirty="0"/>
          </a:p>
          <a:p>
            <a:pPr lvl="1">
              <a:lnSpc>
                <a:spcPct val="150000"/>
              </a:lnSpc>
              <a:buFont typeface="Wingdings" panose="05000000000000000000" pitchFamily="2" charset="2"/>
              <a:buChar char="Ø"/>
            </a:pPr>
            <a:r>
              <a:rPr lang="en-US" altLang="zh-CN" sz="1800" b="1" dirty="0" err="1">
                <a:solidFill>
                  <a:srgbClr val="FF0000"/>
                </a:solidFill>
                <a:latin typeface="Courier New" panose="02070309020205020404" pitchFamily="49" charset="0"/>
              </a:rPr>
              <a:t>itemData</a:t>
            </a:r>
            <a:r>
              <a:rPr lang="zh-CN" altLang="en-US" sz="1800" b="1" dirty="0">
                <a:solidFill>
                  <a:srgbClr val="FF0000"/>
                </a:solidFill>
                <a:latin typeface="Courier New" panose="02070309020205020404" pitchFamily="49" charset="0"/>
              </a:rPr>
              <a:t> ：</a:t>
            </a:r>
            <a:r>
              <a:rPr lang="zh-CN" altLang="en-US" sz="1800" dirty="0"/>
              <a:t>与项目相关的数据。 如果项目是点项目，则需要 </a:t>
            </a:r>
            <a:r>
              <a:rPr lang="en-US" altLang="zh-CN" sz="1800" dirty="0"/>
              <a:t>3 </a:t>
            </a:r>
            <a:r>
              <a:rPr lang="zh-CN" altLang="en-US" sz="1800" dirty="0"/>
              <a:t>个值 </a:t>
            </a:r>
            <a:r>
              <a:rPr lang="en-US" altLang="zh-CN" sz="1800" dirty="0"/>
              <a:t>(</a:t>
            </a:r>
            <a:r>
              <a:rPr lang="en-US" altLang="zh-CN" sz="1800" dirty="0" err="1"/>
              <a:t>x;y;z</a:t>
            </a:r>
            <a:r>
              <a:rPr lang="en-US" altLang="zh-CN" sz="1800" dirty="0"/>
              <a:t>)</a:t>
            </a:r>
            <a:r>
              <a:rPr lang="zh-CN" altLang="en-US" sz="1800" dirty="0"/>
              <a:t>。 如果项目是行项目，则需要 </a:t>
            </a:r>
            <a:r>
              <a:rPr lang="en-US" altLang="zh-CN" sz="1800" dirty="0"/>
              <a:t>6 </a:t>
            </a:r>
            <a:r>
              <a:rPr lang="zh-CN" altLang="en-US" sz="1800" dirty="0"/>
              <a:t>个值，如果项目是三角形项目，则需要 </a:t>
            </a:r>
            <a:r>
              <a:rPr lang="en-US" altLang="zh-CN" sz="1800" dirty="0"/>
              <a:t>9 </a:t>
            </a:r>
            <a:r>
              <a:rPr lang="zh-CN" altLang="en-US" sz="1800" dirty="0"/>
              <a:t>个值。 根据绘图对象属性，可能需要其他值（辅助值）。</a:t>
            </a:r>
            <a:endParaRPr lang="en-US" altLang="zh-CN" sz="1800" dirty="0"/>
          </a:p>
          <a:p>
            <a:pPr lvl="1">
              <a:lnSpc>
                <a:spcPct val="150000"/>
              </a:lnSpc>
              <a:buFont typeface="Wingdings" panose="05000000000000000000" pitchFamily="2" charset="2"/>
              <a:buChar char="Ø"/>
            </a:pPr>
            <a:r>
              <a:rPr lang="en-US" altLang="zh-CN" sz="1800" b="1" dirty="0">
                <a:solidFill>
                  <a:srgbClr val="FF0000"/>
                </a:solidFill>
                <a:latin typeface="Courier New" panose="02070309020205020404" pitchFamily="49" charset="0"/>
              </a:rPr>
              <a:t>result </a:t>
            </a:r>
            <a:r>
              <a:rPr lang="zh-CN" altLang="en-US" sz="1800" b="1" dirty="0">
                <a:solidFill>
                  <a:srgbClr val="FF0000"/>
                </a:solidFill>
                <a:latin typeface="Courier New" panose="02070309020205020404" pitchFamily="49" charset="0"/>
              </a:rPr>
              <a:t>：</a:t>
            </a:r>
            <a:r>
              <a:rPr lang="en-US" altLang="zh-CN" sz="1800" dirty="0"/>
              <a:t>-1 </a:t>
            </a:r>
            <a:r>
              <a:rPr lang="zh-CN" altLang="en-US" sz="1800" dirty="0"/>
              <a:t>，操作不成功。 如果添加了点，则返回值</a:t>
            </a:r>
            <a:r>
              <a:rPr lang="en-US" altLang="zh-CN" sz="1800" dirty="0"/>
              <a:t>&gt;0</a:t>
            </a:r>
            <a:r>
              <a:rPr lang="zh-CN" altLang="en-US" sz="1800" dirty="0"/>
              <a:t>，如果未添加（例如绘图对象已饱和或项目已与现有项目合并），则返回值将为</a:t>
            </a:r>
            <a:r>
              <a:rPr lang="en-US" altLang="zh-CN" sz="1800" dirty="0"/>
              <a:t>0</a:t>
            </a:r>
            <a:r>
              <a:rPr lang="zh-CN" altLang="en-US" sz="1800" dirty="0"/>
              <a:t>。</a:t>
            </a:r>
            <a:endParaRPr lang="en-US" altLang="zh-CN" sz="1800" dirty="0"/>
          </a:p>
          <a:p>
            <a:pPr>
              <a:lnSpc>
                <a:spcPct val="150000"/>
              </a:lnSpc>
            </a:pPr>
            <a:r>
              <a:rPr lang="en-US" altLang="zh-CN" sz="1800" b="1" dirty="0" err="1">
                <a:solidFill>
                  <a:srgbClr val="0070C0"/>
                </a:solidFill>
                <a:latin typeface="Courier New" panose="02070309020205020404" pitchFamily="49" charset="0"/>
              </a:rPr>
              <a:t>sim</a:t>
            </a:r>
            <a:r>
              <a:rPr lang="en-US" altLang="zh-CN" sz="2200" dirty="0" err="1"/>
              <a:t>.</a:t>
            </a:r>
            <a:r>
              <a:rPr lang="en-US" altLang="zh-CN" sz="1800" b="1" dirty="0" err="1">
                <a:solidFill>
                  <a:srgbClr val="0070C0"/>
                </a:solidFill>
                <a:latin typeface="Courier New" panose="02070309020205020404" pitchFamily="49" charset="0"/>
              </a:rPr>
              <a:t>setGraphStreamValue</a:t>
            </a:r>
            <a:endParaRPr lang="en-US" altLang="zh-CN" sz="1800" b="1" dirty="0">
              <a:solidFill>
                <a:srgbClr val="0070C0"/>
              </a:solidFill>
              <a:latin typeface="Courier New" panose="02070309020205020404" pitchFamily="49" charset="0"/>
            </a:endParaRPr>
          </a:p>
          <a:p>
            <a:pPr lvl="1">
              <a:lnSpc>
                <a:spcPct val="150000"/>
              </a:lnSpc>
              <a:buFont typeface="Wingdings" panose="05000000000000000000" pitchFamily="2" charset="2"/>
              <a:buChar char="Ø"/>
            </a:pPr>
            <a:r>
              <a:rPr lang="zh-CN" altLang="en-US" sz="2200" dirty="0"/>
              <a:t>设置</a:t>
            </a:r>
            <a:r>
              <a:rPr lang="en-US" altLang="zh-CN" sz="2200" dirty="0"/>
              <a:t>Graph</a:t>
            </a:r>
            <a:r>
              <a:rPr lang="zh-CN" altLang="en-US" sz="2200" dirty="0"/>
              <a:t>中数据流的值</a:t>
            </a:r>
          </a:p>
          <a:p>
            <a:pPr>
              <a:lnSpc>
                <a:spcPct val="150000"/>
              </a:lnSpc>
            </a:pPr>
            <a:endParaRPr lang="zh-CN" altLang="en-US" sz="2200" dirty="0"/>
          </a:p>
        </p:txBody>
      </p:sp>
      <p:sp>
        <p:nvSpPr>
          <p:cNvPr id="4" name="标题 1">
            <a:extLst>
              <a:ext uri="{FF2B5EF4-FFF2-40B4-BE49-F238E27FC236}">
                <a16:creationId xmlns:a16="http://schemas.microsoft.com/office/drawing/2014/main" id="{7489409D-0BB5-4E5C-885A-BD84A448A52D}"/>
              </a:ext>
            </a:extLst>
          </p:cNvPr>
          <p:cNvSpPr>
            <a:spLocks noGrp="1"/>
          </p:cNvSpPr>
          <p:nvPr>
            <p:ph type="title"/>
          </p:nvPr>
        </p:nvSpPr>
        <p:spPr>
          <a:xfrm>
            <a:off x="838200" y="365125"/>
            <a:ext cx="10515600" cy="1325563"/>
          </a:xfrm>
        </p:spPr>
        <p:txBody>
          <a:bodyPr/>
          <a:lstStyle/>
          <a:p>
            <a:r>
              <a:rPr lang="en-US" altLang="zh-CN" dirty="0" err="1"/>
              <a:t>bubbleRob</a:t>
            </a:r>
            <a:r>
              <a:rPr lang="zh-CN" altLang="en-US" dirty="0"/>
              <a:t>脚本分析</a:t>
            </a:r>
          </a:p>
        </p:txBody>
      </p:sp>
    </p:spTree>
    <p:extLst>
      <p:ext uri="{BB962C8B-B14F-4D97-AF65-F5344CB8AC3E}">
        <p14:creationId xmlns:p14="http://schemas.microsoft.com/office/powerpoint/2010/main" val="1714490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A3055-3469-4647-B852-6920EC79E8F4}"/>
              </a:ext>
            </a:extLst>
          </p:cNvPr>
          <p:cNvSpPr>
            <a:spLocks noGrp="1"/>
          </p:cNvSpPr>
          <p:nvPr>
            <p:ph type="title"/>
          </p:nvPr>
        </p:nvSpPr>
        <p:spPr/>
        <p:txBody>
          <a:bodyPr/>
          <a:lstStyle/>
          <a:p>
            <a:r>
              <a:rPr lang="zh-CN" altLang="en-US" dirty="0"/>
              <a:t>修改地板大小</a:t>
            </a:r>
          </a:p>
        </p:txBody>
      </p:sp>
      <p:grpSp>
        <p:nvGrpSpPr>
          <p:cNvPr id="13" name="组合 12">
            <a:extLst>
              <a:ext uri="{FF2B5EF4-FFF2-40B4-BE49-F238E27FC236}">
                <a16:creationId xmlns:a16="http://schemas.microsoft.com/office/drawing/2014/main" id="{F56BD1C6-6821-4A05-9A73-B4DF2F6D46E6}"/>
              </a:ext>
            </a:extLst>
          </p:cNvPr>
          <p:cNvGrpSpPr/>
          <p:nvPr/>
        </p:nvGrpSpPr>
        <p:grpSpPr>
          <a:xfrm>
            <a:off x="681038" y="1613906"/>
            <a:ext cx="10853745" cy="4987839"/>
            <a:chOff x="681038" y="1613906"/>
            <a:chExt cx="10853745" cy="4987839"/>
          </a:xfrm>
        </p:grpSpPr>
        <p:pic>
          <p:nvPicPr>
            <p:cNvPr id="5" name="图片 4">
              <a:extLst>
                <a:ext uri="{FF2B5EF4-FFF2-40B4-BE49-F238E27FC236}">
                  <a16:creationId xmlns:a16="http://schemas.microsoft.com/office/drawing/2014/main" id="{72E4E07C-4763-4567-A8CF-7D175DDCC9BB}"/>
                </a:ext>
              </a:extLst>
            </p:cNvPr>
            <p:cNvPicPr>
              <a:picLocks noChangeAspect="1"/>
            </p:cNvPicPr>
            <p:nvPr/>
          </p:nvPicPr>
          <p:blipFill>
            <a:blip r:embed="rId2"/>
            <a:stretch>
              <a:fillRect/>
            </a:stretch>
          </p:blipFill>
          <p:spPr>
            <a:xfrm>
              <a:off x="747712" y="1613906"/>
              <a:ext cx="10515600" cy="4987839"/>
            </a:xfrm>
            <a:prstGeom prst="rect">
              <a:avLst/>
            </a:prstGeom>
          </p:spPr>
        </p:pic>
        <p:sp>
          <p:nvSpPr>
            <p:cNvPr id="6" name="矩形 5">
              <a:extLst>
                <a:ext uri="{FF2B5EF4-FFF2-40B4-BE49-F238E27FC236}">
                  <a16:creationId xmlns:a16="http://schemas.microsoft.com/office/drawing/2014/main" id="{E672A8C5-1D44-46AA-B8A3-80765264EE80}"/>
                </a:ext>
              </a:extLst>
            </p:cNvPr>
            <p:cNvSpPr/>
            <p:nvPr/>
          </p:nvSpPr>
          <p:spPr>
            <a:xfrm>
              <a:off x="681038" y="2179056"/>
              <a:ext cx="2109787"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b="1" dirty="0">
                  <a:solidFill>
                    <a:srgbClr val="FF0000"/>
                  </a:solidFill>
                </a:rPr>
                <a:t>1</a:t>
              </a:r>
              <a:endParaRPr lang="zh-CN" altLang="en-US" b="1" dirty="0">
                <a:solidFill>
                  <a:srgbClr val="FF0000"/>
                </a:solidFill>
              </a:endParaRPr>
            </a:p>
          </p:txBody>
        </p:sp>
        <p:sp>
          <p:nvSpPr>
            <p:cNvPr id="7" name="矩形 6">
              <a:extLst>
                <a:ext uri="{FF2B5EF4-FFF2-40B4-BE49-F238E27FC236}">
                  <a16:creationId xmlns:a16="http://schemas.microsoft.com/office/drawing/2014/main" id="{D61BD604-2A89-44D9-84DA-FF0B2DC33BF5}"/>
                </a:ext>
              </a:extLst>
            </p:cNvPr>
            <p:cNvSpPr/>
            <p:nvPr/>
          </p:nvSpPr>
          <p:spPr>
            <a:xfrm>
              <a:off x="9424996" y="1798056"/>
              <a:ext cx="2109787"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b="1" dirty="0">
                  <a:solidFill>
                    <a:srgbClr val="FF0000"/>
                  </a:solidFill>
                </a:rPr>
                <a:t>2</a:t>
              </a:r>
              <a:endParaRPr lang="zh-CN" altLang="en-US" b="1" dirty="0">
                <a:solidFill>
                  <a:srgbClr val="FF0000"/>
                </a:solidFill>
              </a:endParaRPr>
            </a:p>
          </p:txBody>
        </p:sp>
        <p:sp>
          <p:nvSpPr>
            <p:cNvPr id="8" name="矩形 7">
              <a:extLst>
                <a:ext uri="{FF2B5EF4-FFF2-40B4-BE49-F238E27FC236}">
                  <a16:creationId xmlns:a16="http://schemas.microsoft.com/office/drawing/2014/main" id="{8480701F-B71C-4D11-B12F-F64C8A28F3B3}"/>
                </a:ext>
              </a:extLst>
            </p:cNvPr>
            <p:cNvSpPr/>
            <p:nvPr/>
          </p:nvSpPr>
          <p:spPr>
            <a:xfrm>
              <a:off x="7721527" y="6141877"/>
              <a:ext cx="2109787"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b="1" dirty="0">
                  <a:solidFill>
                    <a:srgbClr val="FF0000"/>
                  </a:solidFill>
                </a:rPr>
                <a:t>3</a:t>
              </a:r>
              <a:endParaRPr lang="zh-CN" altLang="en-US" b="1" dirty="0">
                <a:solidFill>
                  <a:srgbClr val="FF0000"/>
                </a:solidFill>
              </a:endParaRPr>
            </a:p>
          </p:txBody>
        </p:sp>
        <p:sp>
          <p:nvSpPr>
            <p:cNvPr id="11" name="矩形 10">
              <a:extLst>
                <a:ext uri="{FF2B5EF4-FFF2-40B4-BE49-F238E27FC236}">
                  <a16:creationId xmlns:a16="http://schemas.microsoft.com/office/drawing/2014/main" id="{20E408DE-0FFB-4F84-B4FF-156AA7453F91}"/>
                </a:ext>
              </a:extLst>
            </p:cNvPr>
            <p:cNvSpPr/>
            <p:nvPr/>
          </p:nvSpPr>
          <p:spPr>
            <a:xfrm>
              <a:off x="5587626" y="4107825"/>
              <a:ext cx="2109787"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b="1" dirty="0">
                  <a:solidFill>
                    <a:srgbClr val="FF0000"/>
                  </a:solidFill>
                </a:rPr>
                <a:t>4</a:t>
              </a:r>
              <a:endParaRPr lang="zh-CN" altLang="en-US" b="1" dirty="0">
                <a:solidFill>
                  <a:srgbClr val="FF0000"/>
                </a:solidFill>
              </a:endParaRPr>
            </a:p>
          </p:txBody>
        </p:sp>
        <p:sp>
          <p:nvSpPr>
            <p:cNvPr id="12" name="矩形 11">
              <a:extLst>
                <a:ext uri="{FF2B5EF4-FFF2-40B4-BE49-F238E27FC236}">
                  <a16:creationId xmlns:a16="http://schemas.microsoft.com/office/drawing/2014/main" id="{F2CB6747-8136-4355-91AB-E2EBC45E3BB1}"/>
                </a:ext>
              </a:extLst>
            </p:cNvPr>
            <p:cNvSpPr/>
            <p:nvPr/>
          </p:nvSpPr>
          <p:spPr>
            <a:xfrm>
              <a:off x="4958080" y="4653144"/>
              <a:ext cx="2763447" cy="285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b="1" dirty="0">
                  <a:solidFill>
                    <a:srgbClr val="FF0000"/>
                  </a:solidFill>
                </a:rPr>
                <a:t>缩放</a:t>
              </a:r>
              <a:r>
                <a:rPr lang="en-US" altLang="zh-CN" b="1" dirty="0">
                  <a:solidFill>
                    <a:srgbClr val="FF0000"/>
                  </a:solidFill>
                </a:rPr>
                <a:t>2</a:t>
              </a:r>
              <a:r>
                <a:rPr lang="zh-CN" altLang="en-US" b="1" dirty="0">
                  <a:solidFill>
                    <a:srgbClr val="FF0000"/>
                  </a:solidFill>
                </a:rPr>
                <a:t>倍，即尺寸</a:t>
              </a:r>
              <a:r>
                <a:rPr lang="en-US" altLang="zh-CN" b="1" dirty="0">
                  <a:solidFill>
                    <a:srgbClr val="FF0000"/>
                  </a:solidFill>
                </a:rPr>
                <a:t>X2</a:t>
              </a:r>
              <a:endParaRPr lang="zh-CN" altLang="en-US" b="1" dirty="0">
                <a:solidFill>
                  <a:srgbClr val="FF0000"/>
                </a:solidFill>
              </a:endParaRPr>
            </a:p>
          </p:txBody>
        </p:sp>
      </p:grpSp>
    </p:spTree>
    <p:extLst>
      <p:ext uri="{BB962C8B-B14F-4D97-AF65-F5344CB8AC3E}">
        <p14:creationId xmlns:p14="http://schemas.microsoft.com/office/powerpoint/2010/main" val="12304037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E843BB-15C0-4F60-BD5C-DC23D4CA8B1E}"/>
              </a:ext>
            </a:extLst>
          </p:cNvPr>
          <p:cNvSpPr>
            <a:spLocks noGrp="1"/>
          </p:cNvSpPr>
          <p:nvPr>
            <p:ph type="title"/>
          </p:nvPr>
        </p:nvSpPr>
        <p:spPr/>
        <p:txBody>
          <a:bodyPr/>
          <a:lstStyle/>
          <a:p>
            <a:r>
              <a:rPr lang="zh-CN" altLang="en-US" dirty="0"/>
              <a:t>脚本式编程</a:t>
            </a:r>
          </a:p>
        </p:txBody>
      </p:sp>
      <p:sp>
        <p:nvSpPr>
          <p:cNvPr id="3" name="内容占位符 2">
            <a:extLst>
              <a:ext uri="{FF2B5EF4-FFF2-40B4-BE49-F238E27FC236}">
                <a16:creationId xmlns:a16="http://schemas.microsoft.com/office/drawing/2014/main" id="{10933428-49E5-40C0-9C27-BD932FF06BC1}"/>
              </a:ext>
            </a:extLst>
          </p:cNvPr>
          <p:cNvSpPr>
            <a:spLocks noGrp="1"/>
          </p:cNvSpPr>
          <p:nvPr>
            <p:ph idx="1"/>
          </p:nvPr>
        </p:nvSpPr>
        <p:spPr/>
        <p:txBody>
          <a:bodyPr/>
          <a:lstStyle/>
          <a:p>
            <a:r>
              <a:rPr lang="zh-CN" altLang="en-US" dirty="0"/>
              <a:t>可以将 </a:t>
            </a:r>
            <a:r>
              <a:rPr lang="en-US" altLang="zh-CN" dirty="0"/>
              <a:t>Lua </a:t>
            </a:r>
            <a:r>
              <a:rPr lang="zh-CN" altLang="en-US" dirty="0"/>
              <a:t>程序代码保存到一个以 </a:t>
            </a:r>
            <a:r>
              <a:rPr lang="en-US" altLang="zh-CN" dirty="0" err="1"/>
              <a:t>lua</a:t>
            </a:r>
            <a:r>
              <a:rPr lang="en-US" altLang="zh-CN" dirty="0"/>
              <a:t> </a:t>
            </a:r>
            <a:r>
              <a:rPr lang="zh-CN" altLang="en-US" dirty="0"/>
              <a:t>结尾的文件，并执行，该模式称为脚本式编程</a:t>
            </a:r>
          </a:p>
        </p:txBody>
      </p:sp>
      <p:pic>
        <p:nvPicPr>
          <p:cNvPr id="5" name="图片 4">
            <a:extLst>
              <a:ext uri="{FF2B5EF4-FFF2-40B4-BE49-F238E27FC236}">
                <a16:creationId xmlns:a16="http://schemas.microsoft.com/office/drawing/2014/main" id="{43674482-26B9-462C-ACA4-E0B804A27C4E}"/>
              </a:ext>
            </a:extLst>
          </p:cNvPr>
          <p:cNvPicPr>
            <a:picLocks noChangeAspect="1"/>
          </p:cNvPicPr>
          <p:nvPr/>
        </p:nvPicPr>
        <p:blipFill>
          <a:blip r:embed="rId2"/>
          <a:stretch>
            <a:fillRect/>
          </a:stretch>
        </p:blipFill>
        <p:spPr>
          <a:xfrm>
            <a:off x="80036" y="3580764"/>
            <a:ext cx="11980783" cy="1025960"/>
          </a:xfrm>
          <a:prstGeom prst="rect">
            <a:avLst/>
          </a:prstGeom>
        </p:spPr>
      </p:pic>
    </p:spTree>
    <p:extLst>
      <p:ext uri="{BB962C8B-B14F-4D97-AF65-F5344CB8AC3E}">
        <p14:creationId xmlns:p14="http://schemas.microsoft.com/office/powerpoint/2010/main" val="21456592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D6DD3-A068-4F97-8BA8-081198F9852D}"/>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417EB0CB-49A2-47CF-BE0D-BA40608DD215}"/>
              </a:ext>
            </a:extLst>
          </p:cNvPr>
          <p:cNvSpPr>
            <a:spLocks noGrp="1"/>
          </p:cNvSpPr>
          <p:nvPr>
            <p:ph idx="1"/>
          </p:nvPr>
        </p:nvSpPr>
        <p:spPr>
          <a:xfrm>
            <a:off x="838200" y="1825625"/>
            <a:ext cx="4671349" cy="4351338"/>
          </a:xfrm>
        </p:spPr>
        <p:txBody>
          <a:bodyPr/>
          <a:lstStyle/>
          <a:p>
            <a:r>
              <a:rPr lang="zh-CN" altLang="en-US" dirty="0"/>
              <a:t>去除</a:t>
            </a:r>
            <a:r>
              <a:rPr lang="en-US" altLang="zh-CN" dirty="0" err="1"/>
              <a:t>bubbleRob</a:t>
            </a:r>
            <a:r>
              <a:rPr lang="zh-CN" altLang="en-US" dirty="0"/>
              <a:t>周围现有圆柱障碍物</a:t>
            </a:r>
            <a:endParaRPr lang="en-US" altLang="zh-CN" dirty="0"/>
          </a:p>
          <a:p>
            <a:endParaRPr lang="en-US" altLang="zh-CN" dirty="0"/>
          </a:p>
          <a:p>
            <a:r>
              <a:rPr lang="zh-CN" altLang="en-US" dirty="0"/>
              <a:t>在</a:t>
            </a:r>
            <a:r>
              <a:rPr lang="en-US" altLang="zh-CN" dirty="0" err="1"/>
              <a:t>bubbleRob</a:t>
            </a:r>
            <a:r>
              <a:rPr lang="zh-CN" altLang="en-US" dirty="0"/>
              <a:t>前方约</a:t>
            </a:r>
            <a:r>
              <a:rPr lang="en-US" altLang="zh-CN" dirty="0"/>
              <a:t>1.5</a:t>
            </a:r>
            <a:r>
              <a:rPr lang="zh-CN" altLang="en-US" dirty="0"/>
              <a:t>米处放置长方体障碍物，长宽高为（</a:t>
            </a:r>
            <a:r>
              <a:rPr lang="en-US" altLang="zh-CN" dirty="0"/>
              <a:t>1</a:t>
            </a:r>
            <a:r>
              <a:rPr lang="zh-CN" altLang="en-US" dirty="0"/>
              <a:t>，</a:t>
            </a:r>
            <a:r>
              <a:rPr lang="en-US" altLang="zh-CN" dirty="0"/>
              <a:t>0.1</a:t>
            </a:r>
            <a:r>
              <a:rPr lang="zh-CN" altLang="en-US" dirty="0"/>
              <a:t>，</a:t>
            </a:r>
            <a:r>
              <a:rPr lang="en-US" altLang="zh-CN" dirty="0"/>
              <a:t>0.5</a:t>
            </a:r>
            <a:r>
              <a:rPr lang="zh-CN" altLang="en-US" dirty="0"/>
              <a:t>）米</a:t>
            </a:r>
            <a:endParaRPr lang="en-US" altLang="zh-CN" dirty="0"/>
          </a:p>
          <a:p>
            <a:endParaRPr lang="en-US" altLang="zh-CN" dirty="0"/>
          </a:p>
          <a:p>
            <a:r>
              <a:rPr lang="zh-CN" altLang="en-US" dirty="0"/>
              <a:t>将地板尺寸扩大为现有</a:t>
            </a:r>
            <a:r>
              <a:rPr lang="en-US" altLang="zh-CN" dirty="0"/>
              <a:t>2</a:t>
            </a:r>
            <a:r>
              <a:rPr lang="zh-CN" altLang="en-US" dirty="0"/>
              <a:t>倍</a:t>
            </a:r>
          </a:p>
        </p:txBody>
      </p:sp>
      <p:pic>
        <p:nvPicPr>
          <p:cNvPr id="4" name="图片 3">
            <a:extLst>
              <a:ext uri="{FF2B5EF4-FFF2-40B4-BE49-F238E27FC236}">
                <a16:creationId xmlns:a16="http://schemas.microsoft.com/office/drawing/2014/main" id="{ACF6FF20-A02B-4FD5-B8EE-492E61909DB0}"/>
              </a:ext>
            </a:extLst>
          </p:cNvPr>
          <p:cNvPicPr>
            <a:picLocks noChangeAspect="1"/>
          </p:cNvPicPr>
          <p:nvPr/>
        </p:nvPicPr>
        <p:blipFill>
          <a:blip r:embed="rId2"/>
          <a:stretch>
            <a:fillRect/>
          </a:stretch>
        </p:blipFill>
        <p:spPr>
          <a:xfrm>
            <a:off x="5554405" y="1296328"/>
            <a:ext cx="6637595" cy="4751482"/>
          </a:xfrm>
          <a:prstGeom prst="rect">
            <a:avLst/>
          </a:prstGeom>
        </p:spPr>
      </p:pic>
    </p:spTree>
    <p:extLst>
      <p:ext uri="{BB962C8B-B14F-4D97-AF65-F5344CB8AC3E}">
        <p14:creationId xmlns:p14="http://schemas.microsoft.com/office/powerpoint/2010/main" val="3165255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D6DD3-A068-4F97-8BA8-081198F9852D}"/>
              </a:ext>
            </a:extLst>
          </p:cNvPr>
          <p:cNvSpPr>
            <a:spLocks noGrp="1"/>
          </p:cNvSpPr>
          <p:nvPr>
            <p:ph type="title"/>
          </p:nvPr>
        </p:nvSpPr>
        <p:spPr/>
        <p:txBody>
          <a:bodyPr/>
          <a:lstStyle/>
          <a:p>
            <a:r>
              <a:rPr lang="zh-CN" altLang="en-US" dirty="0"/>
              <a:t>作业</a:t>
            </a:r>
          </a:p>
        </p:txBody>
      </p:sp>
      <p:sp>
        <p:nvSpPr>
          <p:cNvPr id="3" name="内容占位符 2">
            <a:extLst>
              <a:ext uri="{FF2B5EF4-FFF2-40B4-BE49-F238E27FC236}">
                <a16:creationId xmlns:a16="http://schemas.microsoft.com/office/drawing/2014/main" id="{417EB0CB-49A2-47CF-BE0D-BA40608DD215}"/>
              </a:ext>
            </a:extLst>
          </p:cNvPr>
          <p:cNvSpPr>
            <a:spLocks noGrp="1"/>
          </p:cNvSpPr>
          <p:nvPr>
            <p:ph idx="1"/>
          </p:nvPr>
        </p:nvSpPr>
        <p:spPr>
          <a:xfrm>
            <a:off x="838200" y="1825625"/>
            <a:ext cx="4671349" cy="4351338"/>
          </a:xfrm>
        </p:spPr>
        <p:txBody>
          <a:bodyPr>
            <a:normAutofit/>
          </a:bodyPr>
          <a:lstStyle/>
          <a:p>
            <a:r>
              <a:rPr lang="zh-CN" altLang="en-US" dirty="0"/>
              <a:t>接近传感器的最大探测距离调整到</a:t>
            </a:r>
            <a:r>
              <a:rPr lang="en-US" altLang="zh-CN" dirty="0"/>
              <a:t>0.45</a:t>
            </a:r>
            <a:r>
              <a:rPr lang="zh-CN" altLang="en-US" dirty="0"/>
              <a:t>米</a:t>
            </a:r>
            <a:endParaRPr lang="en-US" altLang="zh-CN" dirty="0"/>
          </a:p>
          <a:p>
            <a:endParaRPr lang="en-US" altLang="zh-CN" dirty="0"/>
          </a:p>
          <a:p>
            <a:r>
              <a:rPr lang="zh-CN" altLang="en-US" dirty="0">
                <a:solidFill>
                  <a:srgbClr val="FF0000"/>
                </a:solidFill>
              </a:rPr>
              <a:t>最终仿真效果</a:t>
            </a:r>
            <a:endParaRPr lang="en-US" altLang="zh-CN" dirty="0">
              <a:solidFill>
                <a:srgbClr val="FF0000"/>
              </a:solidFill>
            </a:endParaRPr>
          </a:p>
          <a:p>
            <a:r>
              <a:rPr lang="zh-CN" altLang="en-US" dirty="0"/>
              <a:t>仿真开始后</a:t>
            </a:r>
            <a:r>
              <a:rPr lang="en-US" altLang="zh-CN" dirty="0" err="1"/>
              <a:t>bubbleRob</a:t>
            </a:r>
            <a:r>
              <a:rPr lang="zh-CN" altLang="en-US" dirty="0"/>
              <a:t> 向前直行。</a:t>
            </a:r>
            <a:endParaRPr lang="en-US" altLang="zh-CN" dirty="0"/>
          </a:p>
          <a:p>
            <a:r>
              <a:rPr lang="zh-CN" altLang="en-US" dirty="0"/>
              <a:t>当接近传感器探测到立方体障碍物后，按照图中路线行走，绕过障碍物。</a:t>
            </a:r>
            <a:endParaRPr lang="en-US" altLang="zh-CN" dirty="0"/>
          </a:p>
          <a:p>
            <a:endParaRPr lang="zh-CN" altLang="en-US" dirty="0"/>
          </a:p>
        </p:txBody>
      </p:sp>
      <p:pic>
        <p:nvPicPr>
          <p:cNvPr id="4" name="图片 3">
            <a:extLst>
              <a:ext uri="{FF2B5EF4-FFF2-40B4-BE49-F238E27FC236}">
                <a16:creationId xmlns:a16="http://schemas.microsoft.com/office/drawing/2014/main" id="{ACF6FF20-A02B-4FD5-B8EE-492E61909DB0}"/>
              </a:ext>
            </a:extLst>
          </p:cNvPr>
          <p:cNvPicPr>
            <a:picLocks noChangeAspect="1"/>
          </p:cNvPicPr>
          <p:nvPr/>
        </p:nvPicPr>
        <p:blipFill>
          <a:blip r:embed="rId2"/>
          <a:stretch>
            <a:fillRect/>
          </a:stretch>
        </p:blipFill>
        <p:spPr>
          <a:xfrm>
            <a:off x="5554405" y="1296328"/>
            <a:ext cx="6637595" cy="4751482"/>
          </a:xfrm>
          <a:prstGeom prst="rect">
            <a:avLst/>
          </a:prstGeom>
        </p:spPr>
      </p:pic>
      <p:cxnSp>
        <p:nvCxnSpPr>
          <p:cNvPr id="6" name="直接箭头连接符 5">
            <a:extLst>
              <a:ext uri="{FF2B5EF4-FFF2-40B4-BE49-F238E27FC236}">
                <a16:creationId xmlns:a16="http://schemas.microsoft.com/office/drawing/2014/main" id="{005647CF-3B7A-400C-8F81-59F6B0FB8C5C}"/>
              </a:ext>
            </a:extLst>
          </p:cNvPr>
          <p:cNvCxnSpPr/>
          <p:nvPr/>
        </p:nvCxnSpPr>
        <p:spPr>
          <a:xfrm flipH="1" flipV="1">
            <a:off x="8299048" y="2824223"/>
            <a:ext cx="57874" cy="1371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BCD36D0-0B92-4E97-BB87-C4A82927C1D0}"/>
              </a:ext>
            </a:extLst>
          </p:cNvPr>
          <p:cNvCxnSpPr>
            <a:cxnSpLocks/>
          </p:cNvCxnSpPr>
          <p:nvPr/>
        </p:nvCxnSpPr>
        <p:spPr>
          <a:xfrm flipV="1">
            <a:off x="8416724" y="2870522"/>
            <a:ext cx="1369671" cy="4822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69549EF-D21B-4397-BD5E-0AD030860F0D}"/>
              </a:ext>
            </a:extLst>
          </p:cNvPr>
          <p:cNvCxnSpPr>
            <a:cxnSpLocks/>
          </p:cNvCxnSpPr>
          <p:nvPr/>
        </p:nvCxnSpPr>
        <p:spPr>
          <a:xfrm flipH="1" flipV="1">
            <a:off x="9670648" y="1556795"/>
            <a:ext cx="61246" cy="126742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906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D6DD3-A068-4F97-8BA8-081198F9852D}"/>
              </a:ext>
            </a:extLst>
          </p:cNvPr>
          <p:cNvSpPr>
            <a:spLocks noGrp="1"/>
          </p:cNvSpPr>
          <p:nvPr>
            <p:ph type="title"/>
          </p:nvPr>
        </p:nvSpPr>
        <p:spPr/>
        <p:txBody>
          <a:bodyPr/>
          <a:lstStyle/>
          <a:p>
            <a:r>
              <a:rPr lang="zh-CN" altLang="en-US" dirty="0"/>
              <a:t>提示</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7EB0CB-49A2-47CF-BE0D-BA40608DD215}"/>
                  </a:ext>
                </a:extLst>
              </p:cNvPr>
              <p:cNvSpPr>
                <a:spLocks noGrp="1"/>
              </p:cNvSpPr>
              <p:nvPr>
                <p:ph idx="1"/>
              </p:nvPr>
            </p:nvSpPr>
            <p:spPr>
              <a:xfrm>
                <a:off x="838200" y="1825625"/>
                <a:ext cx="4671349" cy="4351338"/>
              </a:xfrm>
            </p:spPr>
            <p:txBody>
              <a:bodyPr>
                <a:normAutofit/>
              </a:bodyPr>
              <a:lstStyle/>
              <a:p>
                <a:r>
                  <a:rPr lang="zh-CN" altLang="en-US" dirty="0"/>
                  <a:t>当接近传感器探测到立方体障碍物后，机器人的运动分三步：</a:t>
                </a:r>
                <a:endParaRPr lang="en-US" altLang="zh-CN" dirty="0"/>
              </a:p>
              <a:p>
                <a:pPr marL="514350" indent="-514350">
                  <a:buFont typeface="+mj-lt"/>
                  <a:buAutoNum type="arabicPeriod"/>
                </a:pPr>
                <a:r>
                  <a:rPr lang="zh-CN" altLang="en-US" dirty="0"/>
                  <a:t>右转，持续到</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1</m:t>
                        </m:r>
                      </m:sub>
                    </m:sSub>
                  </m:oMath>
                </a14:m>
                <a:endParaRPr lang="en-US" altLang="zh-CN" dirty="0"/>
              </a:p>
              <a:p>
                <a:pPr marL="514350" indent="-514350">
                  <a:buFont typeface="+mj-lt"/>
                  <a:buAutoNum type="arabicPeriod"/>
                </a:pPr>
                <a:r>
                  <a:rPr lang="zh-CN" altLang="en-US" dirty="0"/>
                  <a:t>直行，持续到</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2</m:t>
                        </m:r>
                      </m:sub>
                    </m:sSub>
                  </m:oMath>
                </a14:m>
                <a:endParaRPr lang="en-US" altLang="zh-CN" sz="2800" b="0" dirty="0"/>
              </a:p>
              <a:p>
                <a:pPr marL="514350" indent="-514350">
                  <a:buFont typeface="+mj-lt"/>
                  <a:buAutoNum type="arabicPeriod"/>
                </a:pPr>
                <a:r>
                  <a:rPr lang="zh-CN" altLang="en-US" dirty="0"/>
                  <a:t>左转，持续到</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3</m:t>
                        </m:r>
                      </m:sub>
                    </m:sSub>
                  </m:oMath>
                </a14:m>
                <a:endParaRPr lang="zh-CN" altLang="en-US" dirty="0"/>
              </a:p>
            </p:txBody>
          </p:sp>
        </mc:Choice>
        <mc:Fallback xmlns="">
          <p:sp>
            <p:nvSpPr>
              <p:cNvPr id="3" name="内容占位符 2">
                <a:extLst>
                  <a:ext uri="{FF2B5EF4-FFF2-40B4-BE49-F238E27FC236}">
                    <a16:creationId xmlns:a16="http://schemas.microsoft.com/office/drawing/2014/main" id="{417EB0CB-49A2-47CF-BE0D-BA40608DD215}"/>
                  </a:ext>
                </a:extLst>
              </p:cNvPr>
              <p:cNvSpPr>
                <a:spLocks noGrp="1" noRot="1" noChangeAspect="1" noMove="1" noResize="1" noEditPoints="1" noAdjustHandles="1" noChangeArrowheads="1" noChangeShapeType="1" noTextEdit="1"/>
              </p:cNvSpPr>
              <p:nvPr>
                <p:ph idx="1"/>
              </p:nvPr>
            </p:nvSpPr>
            <p:spPr>
              <a:xfrm>
                <a:off x="838200" y="1825625"/>
                <a:ext cx="4671349" cy="4351338"/>
              </a:xfrm>
              <a:blipFill>
                <a:blip r:embed="rId2"/>
                <a:stretch>
                  <a:fillRect l="-2350" t="-252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CF6FF20-A02B-4FD5-B8EE-492E61909DB0}"/>
              </a:ext>
            </a:extLst>
          </p:cNvPr>
          <p:cNvPicPr>
            <a:picLocks noChangeAspect="1"/>
          </p:cNvPicPr>
          <p:nvPr/>
        </p:nvPicPr>
        <p:blipFill>
          <a:blip r:embed="rId3"/>
          <a:stretch>
            <a:fillRect/>
          </a:stretch>
        </p:blipFill>
        <p:spPr>
          <a:xfrm>
            <a:off x="5554405" y="1296328"/>
            <a:ext cx="6637595" cy="4751482"/>
          </a:xfrm>
          <a:prstGeom prst="rect">
            <a:avLst/>
          </a:prstGeom>
        </p:spPr>
      </p:pic>
      <p:cxnSp>
        <p:nvCxnSpPr>
          <p:cNvPr id="6" name="直接箭头连接符 5">
            <a:extLst>
              <a:ext uri="{FF2B5EF4-FFF2-40B4-BE49-F238E27FC236}">
                <a16:creationId xmlns:a16="http://schemas.microsoft.com/office/drawing/2014/main" id="{005647CF-3B7A-400C-8F81-59F6B0FB8C5C}"/>
              </a:ext>
            </a:extLst>
          </p:cNvPr>
          <p:cNvCxnSpPr>
            <a:cxnSpLocks/>
          </p:cNvCxnSpPr>
          <p:nvPr/>
        </p:nvCxnSpPr>
        <p:spPr>
          <a:xfrm flipH="1" flipV="1">
            <a:off x="8304835" y="3379808"/>
            <a:ext cx="52087" cy="816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BCD36D0-0B92-4E97-BB87-C4A82927C1D0}"/>
              </a:ext>
            </a:extLst>
          </p:cNvPr>
          <p:cNvCxnSpPr>
            <a:cxnSpLocks/>
          </p:cNvCxnSpPr>
          <p:nvPr/>
        </p:nvCxnSpPr>
        <p:spPr>
          <a:xfrm flipV="1">
            <a:off x="8740813" y="2876309"/>
            <a:ext cx="652042" cy="42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69549EF-D21B-4397-BD5E-0AD030860F0D}"/>
              </a:ext>
            </a:extLst>
          </p:cNvPr>
          <p:cNvCxnSpPr>
            <a:cxnSpLocks/>
          </p:cNvCxnSpPr>
          <p:nvPr/>
        </p:nvCxnSpPr>
        <p:spPr>
          <a:xfrm flipH="1" flipV="1">
            <a:off x="9785787" y="1578619"/>
            <a:ext cx="57874" cy="8854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弧形 13">
            <a:extLst>
              <a:ext uri="{FF2B5EF4-FFF2-40B4-BE49-F238E27FC236}">
                <a16:creationId xmlns:a16="http://schemas.microsoft.com/office/drawing/2014/main" id="{F1CB7E6E-DE9F-4AE1-A9A3-92A74D1BDA4C}"/>
              </a:ext>
            </a:extLst>
          </p:cNvPr>
          <p:cNvSpPr/>
          <p:nvPr/>
        </p:nvSpPr>
        <p:spPr>
          <a:xfrm rot="15796394">
            <a:off x="8306763" y="2902347"/>
            <a:ext cx="688693" cy="682907"/>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a:extLst>
              <a:ext uri="{FF2B5EF4-FFF2-40B4-BE49-F238E27FC236}">
                <a16:creationId xmlns:a16="http://schemas.microsoft.com/office/drawing/2014/main" id="{0644A38C-A6E5-4F14-B7E0-D3C0D4A14C3A}"/>
              </a:ext>
            </a:extLst>
          </p:cNvPr>
          <p:cNvSpPr/>
          <p:nvPr/>
        </p:nvSpPr>
        <p:spPr>
          <a:xfrm rot="5751382">
            <a:off x="9124507" y="2176030"/>
            <a:ext cx="688693" cy="682907"/>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C46812A9-76AE-4BF4-AD68-60EB7A9F5A8F}"/>
              </a:ext>
            </a:extLst>
          </p:cNvPr>
          <p:cNvCxnSpPr>
            <a:cxnSpLocks/>
          </p:cNvCxnSpPr>
          <p:nvPr/>
        </p:nvCxnSpPr>
        <p:spPr>
          <a:xfrm>
            <a:off x="7355711" y="908613"/>
            <a:ext cx="1315908" cy="19676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C6EA830-E026-4575-ADDF-61B33FB9087D}"/>
              </a:ext>
            </a:extLst>
          </p:cNvPr>
          <p:cNvCxnSpPr>
            <a:cxnSpLocks/>
          </p:cNvCxnSpPr>
          <p:nvPr/>
        </p:nvCxnSpPr>
        <p:spPr>
          <a:xfrm>
            <a:off x="7950383" y="723418"/>
            <a:ext cx="1442472" cy="21859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4C65941-D21C-453E-ACA9-80AC5FB268F6}"/>
              </a:ext>
            </a:extLst>
          </p:cNvPr>
          <p:cNvCxnSpPr>
            <a:cxnSpLocks/>
          </p:cNvCxnSpPr>
          <p:nvPr/>
        </p:nvCxnSpPr>
        <p:spPr>
          <a:xfrm>
            <a:off x="8483534" y="482951"/>
            <a:ext cx="1270504" cy="18814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256F7E98-C36B-4B73-963B-58C376879CEF}"/>
                  </a:ext>
                </a:extLst>
              </p:cNvPr>
              <p:cNvSpPr txBox="1"/>
              <p:nvPr/>
            </p:nvSpPr>
            <p:spPr>
              <a:xfrm>
                <a:off x="6938212" y="320798"/>
                <a:ext cx="63344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1</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256F7E98-C36B-4B73-963B-58C376879CEF}"/>
                  </a:ext>
                </a:extLst>
              </p:cNvPr>
              <p:cNvSpPr txBox="1">
                <a:spLocks noRot="1" noChangeAspect="1" noMove="1" noResize="1" noEditPoints="1" noAdjustHandles="1" noChangeArrowheads="1" noChangeShapeType="1" noTextEdit="1"/>
              </p:cNvSpPr>
              <p:nvPr/>
            </p:nvSpPr>
            <p:spPr>
              <a:xfrm>
                <a:off x="6938212" y="320798"/>
                <a:ext cx="633443" cy="5847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DF7113-484B-4E1E-BAE4-3D0C295034DF}"/>
                  </a:ext>
                </a:extLst>
              </p:cNvPr>
              <p:cNvSpPr txBox="1"/>
              <p:nvPr/>
            </p:nvSpPr>
            <p:spPr>
              <a:xfrm>
                <a:off x="7547783" y="166819"/>
                <a:ext cx="6429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2</m:t>
                          </m:r>
                        </m:sub>
                      </m:sSub>
                    </m:oMath>
                  </m:oMathPara>
                </a14:m>
                <a:endParaRPr lang="zh-CN" altLang="en-US" dirty="0"/>
              </a:p>
            </p:txBody>
          </p:sp>
        </mc:Choice>
        <mc:Fallback xmlns="">
          <p:sp>
            <p:nvSpPr>
              <p:cNvPr id="37" name="文本框 36">
                <a:extLst>
                  <a:ext uri="{FF2B5EF4-FFF2-40B4-BE49-F238E27FC236}">
                    <a16:creationId xmlns:a16="http://schemas.microsoft.com/office/drawing/2014/main" id="{B8DF7113-484B-4E1E-BAE4-3D0C295034DF}"/>
                  </a:ext>
                </a:extLst>
              </p:cNvPr>
              <p:cNvSpPr txBox="1">
                <a:spLocks noRot="1" noChangeAspect="1" noMove="1" noResize="1" noEditPoints="1" noAdjustHandles="1" noChangeArrowheads="1" noChangeShapeType="1" noTextEdit="1"/>
              </p:cNvSpPr>
              <p:nvPr/>
            </p:nvSpPr>
            <p:spPr>
              <a:xfrm>
                <a:off x="7547783" y="166819"/>
                <a:ext cx="642933"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05DED0F-41E1-4C1E-97D9-877EE0F1F4A2}"/>
                  </a:ext>
                </a:extLst>
              </p:cNvPr>
              <p:cNvSpPr txBox="1"/>
              <p:nvPr/>
            </p:nvSpPr>
            <p:spPr>
              <a:xfrm>
                <a:off x="8104806" y="-109046"/>
                <a:ext cx="6429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3</m:t>
                          </m:r>
                        </m:sub>
                      </m:sSub>
                    </m:oMath>
                  </m:oMathPara>
                </a14:m>
                <a:endParaRPr lang="zh-CN" altLang="en-US" dirty="0"/>
              </a:p>
            </p:txBody>
          </p:sp>
        </mc:Choice>
        <mc:Fallback xmlns="">
          <p:sp>
            <p:nvSpPr>
              <p:cNvPr id="38" name="文本框 37">
                <a:extLst>
                  <a:ext uri="{FF2B5EF4-FFF2-40B4-BE49-F238E27FC236}">
                    <a16:creationId xmlns:a16="http://schemas.microsoft.com/office/drawing/2014/main" id="{C05DED0F-41E1-4C1E-97D9-877EE0F1F4A2}"/>
                  </a:ext>
                </a:extLst>
              </p:cNvPr>
              <p:cNvSpPr txBox="1">
                <a:spLocks noRot="1" noChangeAspect="1" noMove="1" noResize="1" noEditPoints="1" noAdjustHandles="1" noChangeArrowheads="1" noChangeShapeType="1" noTextEdit="1"/>
              </p:cNvSpPr>
              <p:nvPr/>
            </p:nvSpPr>
            <p:spPr>
              <a:xfrm>
                <a:off x="8104806" y="-109046"/>
                <a:ext cx="642933" cy="5847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83F1896-4D02-435D-BDD8-1520869C118C}"/>
                  </a:ext>
                </a:extLst>
              </p:cNvPr>
              <p:cNvSpPr txBox="1"/>
              <p:nvPr/>
            </p:nvSpPr>
            <p:spPr>
              <a:xfrm>
                <a:off x="3048482" y="3189354"/>
                <a:ext cx="60969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3</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183F1896-4D02-435D-BDD8-1520869C118C}"/>
                  </a:ext>
                </a:extLst>
              </p:cNvPr>
              <p:cNvSpPr txBox="1">
                <a:spLocks noRot="1" noChangeAspect="1" noMove="1" noResize="1" noEditPoints="1" noAdjustHandles="1" noChangeArrowheads="1" noChangeShapeType="1" noTextEdit="1"/>
              </p:cNvSpPr>
              <p:nvPr/>
            </p:nvSpPr>
            <p:spPr>
              <a:xfrm>
                <a:off x="3048482" y="3189354"/>
                <a:ext cx="6096964"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41729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D6DD3-A068-4F97-8BA8-081198F9852D}"/>
              </a:ext>
            </a:extLst>
          </p:cNvPr>
          <p:cNvSpPr>
            <a:spLocks noGrp="1"/>
          </p:cNvSpPr>
          <p:nvPr>
            <p:ph type="title"/>
          </p:nvPr>
        </p:nvSpPr>
        <p:spPr/>
        <p:txBody>
          <a:bodyPr/>
          <a:lstStyle/>
          <a:p>
            <a:r>
              <a:rPr lang="zh-CN" altLang="en-US" dirty="0"/>
              <a:t>难点</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17EB0CB-49A2-47CF-BE0D-BA40608DD215}"/>
                  </a:ext>
                </a:extLst>
              </p:cNvPr>
              <p:cNvSpPr>
                <a:spLocks noGrp="1"/>
              </p:cNvSpPr>
              <p:nvPr>
                <p:ph idx="1"/>
              </p:nvPr>
            </p:nvSpPr>
            <p:spPr>
              <a:xfrm>
                <a:off x="838200" y="1825625"/>
                <a:ext cx="4671349" cy="4351338"/>
              </a:xfrm>
            </p:spPr>
            <p:txBody>
              <a:bodyPr>
                <a:normAutofit lnSpcReduction="10000"/>
              </a:bodyPr>
              <a:lstStyle/>
              <a:p>
                <a:pPr marL="514350" indent="-514350">
                  <a:buFont typeface="+mj-lt"/>
                  <a:buAutoNum type="arabicPeriod"/>
                </a:pPr>
                <a:r>
                  <a:rPr lang="zh-CN" altLang="en-US" dirty="0"/>
                  <a:t>如何右转或者左转</a:t>
                </a:r>
                <a:r>
                  <a:rPr lang="en-US" altLang="zh-CN" dirty="0"/>
                  <a:t>90</a:t>
                </a:r>
                <a:r>
                  <a:rPr lang="zh-CN" altLang="en-US" dirty="0"/>
                  <a:t>度？</a:t>
                </a:r>
                <a:endParaRPr lang="en-US" altLang="zh-CN" dirty="0"/>
              </a:p>
              <a:p>
                <a:pPr marL="514350" indent="-514350">
                  <a:buFont typeface="+mj-lt"/>
                  <a:buAutoNum type="arabicPeriod"/>
                </a:pPr>
                <a:endParaRPr lang="en-US" altLang="zh-CN" dirty="0"/>
              </a:p>
              <a:p>
                <a:pPr marL="0" indent="0">
                  <a:buNone/>
                </a:pPr>
                <a:r>
                  <a:rPr lang="zh-CN" altLang="en-US" dirty="0"/>
                  <a:t>方法</a:t>
                </a:r>
                <a:r>
                  <a:rPr lang="en-US" altLang="zh-CN" dirty="0"/>
                  <a:t>1</a:t>
                </a:r>
                <a:r>
                  <a:rPr lang="zh-CN" altLang="en-US" dirty="0"/>
                  <a:t>：暴力调试，不断调整</a:t>
                </a:r>
                <a14:m>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1</m:t>
                        </m:r>
                      </m:sub>
                    </m:sSub>
                    <m:r>
                      <a:rPr lang="zh-CN" altLang="en-US" i="1">
                        <a:latin typeface="Cambria Math" panose="02040503050406030204" pitchFamily="18" charset="0"/>
                      </a:rPr>
                      <m:t>、</m:t>
                    </m:r>
                  </m:oMath>
                </a14:m>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2</m:t>
                        </m:r>
                      </m:sub>
                    </m:sSub>
                  </m:oMath>
                </a14:m>
                <a:r>
                  <a:rPr lang="zh-CN" altLang="en-US" dirty="0"/>
                  <a:t>、</a:t>
                </a:r>
                <a:r>
                  <a:rPr lang="en-US" altLang="zh-CN" dirty="0"/>
                  <a:t>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b="0" i="1" smtClean="0">
                            <a:latin typeface="Cambria Math" panose="02040503050406030204" pitchFamily="18" charset="0"/>
                          </a:rPr>
                          <m:t>3</m:t>
                        </m:r>
                      </m:sub>
                    </m:sSub>
                    <m:r>
                      <a:rPr lang="zh-CN" altLang="en-US" i="1" smtClean="0">
                        <a:latin typeface="Cambria Math" panose="02040503050406030204" pitchFamily="18" charset="0"/>
                      </a:rPr>
                      <m:t>。</m:t>
                    </m:r>
                  </m:oMath>
                </a14:m>
                <a:r>
                  <a:rPr lang="zh-CN" altLang="en-US" dirty="0"/>
                  <a:t>费时费力，但方法简单</a:t>
                </a:r>
                <a:endParaRPr lang="en-US" altLang="zh-CN" dirty="0"/>
              </a:p>
              <a:p>
                <a:pPr marL="0" indent="0">
                  <a:buNone/>
                </a:pPr>
                <a:endParaRPr lang="en-US" altLang="zh-CN" dirty="0"/>
              </a:p>
              <a:p>
                <a:pPr marL="0" indent="0">
                  <a:buNone/>
                </a:pPr>
                <a:r>
                  <a:rPr lang="zh-CN" altLang="en-US" dirty="0"/>
                  <a:t>方法</a:t>
                </a:r>
                <a:r>
                  <a:rPr lang="en-US" altLang="zh-CN" dirty="0"/>
                  <a:t>2</a:t>
                </a:r>
                <a:r>
                  <a:rPr lang="zh-CN" altLang="en-US" dirty="0"/>
                  <a:t>：计算机器人右转时左边轮子需要走过的路线长度，再将其除以轮子的圆周切线速度。可得近似值。</a:t>
                </a:r>
                <a:endParaRPr lang="en-US" altLang="zh-CN" dirty="0"/>
              </a:p>
            </p:txBody>
          </p:sp>
        </mc:Choice>
        <mc:Fallback xmlns="">
          <p:sp>
            <p:nvSpPr>
              <p:cNvPr id="3" name="内容占位符 2">
                <a:extLst>
                  <a:ext uri="{FF2B5EF4-FFF2-40B4-BE49-F238E27FC236}">
                    <a16:creationId xmlns:a16="http://schemas.microsoft.com/office/drawing/2014/main" id="{417EB0CB-49A2-47CF-BE0D-BA40608DD215}"/>
                  </a:ext>
                </a:extLst>
              </p:cNvPr>
              <p:cNvSpPr>
                <a:spLocks noGrp="1" noRot="1" noChangeAspect="1" noMove="1" noResize="1" noEditPoints="1" noAdjustHandles="1" noChangeArrowheads="1" noChangeShapeType="1" noTextEdit="1"/>
              </p:cNvSpPr>
              <p:nvPr>
                <p:ph idx="1"/>
              </p:nvPr>
            </p:nvSpPr>
            <p:spPr>
              <a:xfrm>
                <a:off x="838200" y="1825625"/>
                <a:ext cx="4671349" cy="4351338"/>
              </a:xfrm>
              <a:blipFill>
                <a:blip r:embed="rId2"/>
                <a:stretch>
                  <a:fillRect l="-2742" t="-3221" r="-548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CF6FF20-A02B-4FD5-B8EE-492E61909DB0}"/>
              </a:ext>
            </a:extLst>
          </p:cNvPr>
          <p:cNvPicPr>
            <a:picLocks noChangeAspect="1"/>
          </p:cNvPicPr>
          <p:nvPr/>
        </p:nvPicPr>
        <p:blipFill>
          <a:blip r:embed="rId3"/>
          <a:stretch>
            <a:fillRect/>
          </a:stretch>
        </p:blipFill>
        <p:spPr>
          <a:xfrm>
            <a:off x="5554405" y="1296328"/>
            <a:ext cx="6637595" cy="4751482"/>
          </a:xfrm>
          <a:prstGeom prst="rect">
            <a:avLst/>
          </a:prstGeom>
        </p:spPr>
      </p:pic>
      <p:cxnSp>
        <p:nvCxnSpPr>
          <p:cNvPr id="6" name="直接箭头连接符 5">
            <a:extLst>
              <a:ext uri="{FF2B5EF4-FFF2-40B4-BE49-F238E27FC236}">
                <a16:creationId xmlns:a16="http://schemas.microsoft.com/office/drawing/2014/main" id="{005647CF-3B7A-400C-8F81-59F6B0FB8C5C}"/>
              </a:ext>
            </a:extLst>
          </p:cNvPr>
          <p:cNvCxnSpPr>
            <a:cxnSpLocks/>
          </p:cNvCxnSpPr>
          <p:nvPr/>
        </p:nvCxnSpPr>
        <p:spPr>
          <a:xfrm flipH="1" flipV="1">
            <a:off x="8304835" y="3379808"/>
            <a:ext cx="52087" cy="816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BCD36D0-0B92-4E97-BB87-C4A82927C1D0}"/>
              </a:ext>
            </a:extLst>
          </p:cNvPr>
          <p:cNvCxnSpPr>
            <a:cxnSpLocks/>
          </p:cNvCxnSpPr>
          <p:nvPr/>
        </p:nvCxnSpPr>
        <p:spPr>
          <a:xfrm flipV="1">
            <a:off x="8740813" y="2876309"/>
            <a:ext cx="652042" cy="42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69549EF-D21B-4397-BD5E-0AD030860F0D}"/>
              </a:ext>
            </a:extLst>
          </p:cNvPr>
          <p:cNvCxnSpPr>
            <a:cxnSpLocks/>
          </p:cNvCxnSpPr>
          <p:nvPr/>
        </p:nvCxnSpPr>
        <p:spPr>
          <a:xfrm flipH="1" flipV="1">
            <a:off x="9785787" y="1578619"/>
            <a:ext cx="57874" cy="8854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弧形 13">
            <a:extLst>
              <a:ext uri="{FF2B5EF4-FFF2-40B4-BE49-F238E27FC236}">
                <a16:creationId xmlns:a16="http://schemas.microsoft.com/office/drawing/2014/main" id="{F1CB7E6E-DE9F-4AE1-A9A3-92A74D1BDA4C}"/>
              </a:ext>
            </a:extLst>
          </p:cNvPr>
          <p:cNvSpPr/>
          <p:nvPr/>
        </p:nvSpPr>
        <p:spPr>
          <a:xfrm rot="15796394">
            <a:off x="8306763" y="2902347"/>
            <a:ext cx="688693" cy="682907"/>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a:extLst>
              <a:ext uri="{FF2B5EF4-FFF2-40B4-BE49-F238E27FC236}">
                <a16:creationId xmlns:a16="http://schemas.microsoft.com/office/drawing/2014/main" id="{0644A38C-A6E5-4F14-B7E0-D3C0D4A14C3A}"/>
              </a:ext>
            </a:extLst>
          </p:cNvPr>
          <p:cNvSpPr/>
          <p:nvPr/>
        </p:nvSpPr>
        <p:spPr>
          <a:xfrm rot="5751382">
            <a:off x="9124507" y="2176030"/>
            <a:ext cx="688693" cy="682907"/>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C46812A9-76AE-4BF4-AD68-60EB7A9F5A8F}"/>
              </a:ext>
            </a:extLst>
          </p:cNvPr>
          <p:cNvCxnSpPr>
            <a:cxnSpLocks/>
          </p:cNvCxnSpPr>
          <p:nvPr/>
        </p:nvCxnSpPr>
        <p:spPr>
          <a:xfrm>
            <a:off x="7355711" y="908613"/>
            <a:ext cx="1315908" cy="19676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C6EA830-E026-4575-ADDF-61B33FB9087D}"/>
              </a:ext>
            </a:extLst>
          </p:cNvPr>
          <p:cNvCxnSpPr>
            <a:cxnSpLocks/>
          </p:cNvCxnSpPr>
          <p:nvPr/>
        </p:nvCxnSpPr>
        <p:spPr>
          <a:xfrm>
            <a:off x="7950383" y="723418"/>
            <a:ext cx="1442472" cy="21859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4C65941-D21C-453E-ACA9-80AC5FB268F6}"/>
              </a:ext>
            </a:extLst>
          </p:cNvPr>
          <p:cNvCxnSpPr>
            <a:cxnSpLocks/>
          </p:cNvCxnSpPr>
          <p:nvPr/>
        </p:nvCxnSpPr>
        <p:spPr>
          <a:xfrm>
            <a:off x="8483534" y="482951"/>
            <a:ext cx="1270504" cy="18814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256F7E98-C36B-4B73-963B-58C376879CEF}"/>
                  </a:ext>
                </a:extLst>
              </p:cNvPr>
              <p:cNvSpPr txBox="1"/>
              <p:nvPr/>
            </p:nvSpPr>
            <p:spPr>
              <a:xfrm>
                <a:off x="6938212" y="320798"/>
                <a:ext cx="63344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1</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256F7E98-C36B-4B73-963B-58C376879CEF}"/>
                  </a:ext>
                </a:extLst>
              </p:cNvPr>
              <p:cNvSpPr txBox="1">
                <a:spLocks noRot="1" noChangeAspect="1" noMove="1" noResize="1" noEditPoints="1" noAdjustHandles="1" noChangeArrowheads="1" noChangeShapeType="1" noTextEdit="1"/>
              </p:cNvSpPr>
              <p:nvPr/>
            </p:nvSpPr>
            <p:spPr>
              <a:xfrm>
                <a:off x="6938212" y="320798"/>
                <a:ext cx="633443" cy="5847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DF7113-484B-4E1E-BAE4-3D0C295034DF}"/>
                  </a:ext>
                </a:extLst>
              </p:cNvPr>
              <p:cNvSpPr txBox="1"/>
              <p:nvPr/>
            </p:nvSpPr>
            <p:spPr>
              <a:xfrm>
                <a:off x="7547783" y="166819"/>
                <a:ext cx="6429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2</m:t>
                          </m:r>
                        </m:sub>
                      </m:sSub>
                    </m:oMath>
                  </m:oMathPara>
                </a14:m>
                <a:endParaRPr lang="zh-CN" altLang="en-US" dirty="0"/>
              </a:p>
            </p:txBody>
          </p:sp>
        </mc:Choice>
        <mc:Fallback xmlns="">
          <p:sp>
            <p:nvSpPr>
              <p:cNvPr id="37" name="文本框 36">
                <a:extLst>
                  <a:ext uri="{FF2B5EF4-FFF2-40B4-BE49-F238E27FC236}">
                    <a16:creationId xmlns:a16="http://schemas.microsoft.com/office/drawing/2014/main" id="{B8DF7113-484B-4E1E-BAE4-3D0C295034DF}"/>
                  </a:ext>
                </a:extLst>
              </p:cNvPr>
              <p:cNvSpPr txBox="1">
                <a:spLocks noRot="1" noChangeAspect="1" noMove="1" noResize="1" noEditPoints="1" noAdjustHandles="1" noChangeArrowheads="1" noChangeShapeType="1" noTextEdit="1"/>
              </p:cNvSpPr>
              <p:nvPr/>
            </p:nvSpPr>
            <p:spPr>
              <a:xfrm>
                <a:off x="7547783" y="166819"/>
                <a:ext cx="642933"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05DED0F-41E1-4C1E-97D9-877EE0F1F4A2}"/>
                  </a:ext>
                </a:extLst>
              </p:cNvPr>
              <p:cNvSpPr txBox="1"/>
              <p:nvPr/>
            </p:nvSpPr>
            <p:spPr>
              <a:xfrm>
                <a:off x="8104806" y="-109046"/>
                <a:ext cx="6429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3</m:t>
                          </m:r>
                        </m:sub>
                      </m:sSub>
                    </m:oMath>
                  </m:oMathPara>
                </a14:m>
                <a:endParaRPr lang="zh-CN" altLang="en-US" dirty="0"/>
              </a:p>
            </p:txBody>
          </p:sp>
        </mc:Choice>
        <mc:Fallback xmlns="">
          <p:sp>
            <p:nvSpPr>
              <p:cNvPr id="38" name="文本框 37">
                <a:extLst>
                  <a:ext uri="{FF2B5EF4-FFF2-40B4-BE49-F238E27FC236}">
                    <a16:creationId xmlns:a16="http://schemas.microsoft.com/office/drawing/2014/main" id="{C05DED0F-41E1-4C1E-97D9-877EE0F1F4A2}"/>
                  </a:ext>
                </a:extLst>
              </p:cNvPr>
              <p:cNvSpPr txBox="1">
                <a:spLocks noRot="1" noChangeAspect="1" noMove="1" noResize="1" noEditPoints="1" noAdjustHandles="1" noChangeArrowheads="1" noChangeShapeType="1" noTextEdit="1"/>
              </p:cNvSpPr>
              <p:nvPr/>
            </p:nvSpPr>
            <p:spPr>
              <a:xfrm>
                <a:off x="8104806" y="-109046"/>
                <a:ext cx="642933" cy="58477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83F1896-4D02-435D-BDD8-1520869C118C}"/>
                  </a:ext>
                </a:extLst>
              </p:cNvPr>
              <p:cNvSpPr txBox="1"/>
              <p:nvPr/>
            </p:nvSpPr>
            <p:spPr>
              <a:xfrm>
                <a:off x="3048482" y="3189354"/>
                <a:ext cx="60969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3</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183F1896-4D02-435D-BDD8-1520869C118C}"/>
                  </a:ext>
                </a:extLst>
              </p:cNvPr>
              <p:cNvSpPr txBox="1">
                <a:spLocks noRot="1" noChangeAspect="1" noMove="1" noResize="1" noEditPoints="1" noAdjustHandles="1" noChangeArrowheads="1" noChangeShapeType="1" noTextEdit="1"/>
              </p:cNvSpPr>
              <p:nvPr/>
            </p:nvSpPr>
            <p:spPr>
              <a:xfrm>
                <a:off x="3048482" y="3189354"/>
                <a:ext cx="6096964" cy="369332"/>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95237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ED6DD3-A068-4F97-8BA8-081198F9852D}"/>
              </a:ext>
            </a:extLst>
          </p:cNvPr>
          <p:cNvSpPr>
            <a:spLocks noGrp="1"/>
          </p:cNvSpPr>
          <p:nvPr>
            <p:ph type="title"/>
          </p:nvPr>
        </p:nvSpPr>
        <p:spPr/>
        <p:txBody>
          <a:bodyPr/>
          <a:lstStyle/>
          <a:p>
            <a:r>
              <a:rPr lang="zh-CN" altLang="en-US" dirty="0"/>
              <a:t>难点</a:t>
            </a:r>
          </a:p>
        </p:txBody>
      </p:sp>
      <p:sp>
        <p:nvSpPr>
          <p:cNvPr id="3" name="内容占位符 2">
            <a:extLst>
              <a:ext uri="{FF2B5EF4-FFF2-40B4-BE49-F238E27FC236}">
                <a16:creationId xmlns:a16="http://schemas.microsoft.com/office/drawing/2014/main" id="{417EB0CB-49A2-47CF-BE0D-BA40608DD215}"/>
              </a:ext>
            </a:extLst>
          </p:cNvPr>
          <p:cNvSpPr>
            <a:spLocks noGrp="1"/>
          </p:cNvSpPr>
          <p:nvPr>
            <p:ph idx="1"/>
          </p:nvPr>
        </p:nvSpPr>
        <p:spPr>
          <a:xfrm>
            <a:off x="838200" y="1825625"/>
            <a:ext cx="4671349" cy="4351338"/>
          </a:xfrm>
        </p:spPr>
        <p:txBody>
          <a:bodyPr>
            <a:normAutofit fontScale="92500"/>
          </a:bodyPr>
          <a:lstStyle/>
          <a:p>
            <a:pPr marL="514350" indent="-514350">
              <a:buFont typeface="+mj-lt"/>
              <a:buAutoNum type="arabicPeriod"/>
            </a:pPr>
            <a:r>
              <a:rPr lang="zh-CN" altLang="en-US" dirty="0"/>
              <a:t>如何右转或者左转</a:t>
            </a:r>
            <a:r>
              <a:rPr lang="en-US" altLang="zh-CN" dirty="0"/>
              <a:t>90</a:t>
            </a:r>
            <a:r>
              <a:rPr lang="zh-CN" altLang="en-US" dirty="0"/>
              <a:t>度？</a:t>
            </a:r>
            <a:endParaRPr lang="en-US" altLang="zh-CN" dirty="0"/>
          </a:p>
          <a:p>
            <a:pPr marL="0" indent="0">
              <a:buNone/>
            </a:pPr>
            <a:endParaRPr lang="en-US" altLang="zh-CN" dirty="0"/>
          </a:p>
          <a:p>
            <a:pPr marL="0" indent="0">
              <a:buNone/>
            </a:pPr>
            <a:r>
              <a:rPr lang="zh-CN" altLang="en-US" dirty="0"/>
              <a:t>方法</a:t>
            </a:r>
            <a:r>
              <a:rPr lang="en-US" altLang="zh-CN" dirty="0"/>
              <a:t>2</a:t>
            </a:r>
            <a:r>
              <a:rPr lang="zh-CN" altLang="en-US" dirty="0"/>
              <a:t>：计算机器人右转时左边轮子需要走过的路线长度，再将其除以轮子的圆周切线速度。可得近似值，再进行微调。</a:t>
            </a:r>
            <a:endParaRPr lang="en-US" altLang="zh-CN" dirty="0"/>
          </a:p>
          <a:p>
            <a:pPr marL="0" indent="0">
              <a:buNone/>
            </a:pPr>
            <a:endParaRPr lang="en-US" altLang="zh-CN" dirty="0"/>
          </a:p>
          <a:p>
            <a:pPr marL="0" indent="0">
              <a:buNone/>
            </a:pPr>
            <a:r>
              <a:rPr lang="zh-CN" altLang="en-US" dirty="0"/>
              <a:t>注意：现有代码中的</a:t>
            </a:r>
            <a:r>
              <a:rPr lang="en-US" altLang="zh-CN" dirty="0"/>
              <a:t>speed</a:t>
            </a:r>
            <a:r>
              <a:rPr lang="zh-CN" altLang="en-US" dirty="0"/>
              <a:t>是电机旋转速度，不是轮子切线速度。</a:t>
            </a:r>
            <a:endParaRPr lang="en-US" altLang="zh-CN" dirty="0"/>
          </a:p>
        </p:txBody>
      </p:sp>
      <p:pic>
        <p:nvPicPr>
          <p:cNvPr id="4" name="图片 3">
            <a:extLst>
              <a:ext uri="{FF2B5EF4-FFF2-40B4-BE49-F238E27FC236}">
                <a16:creationId xmlns:a16="http://schemas.microsoft.com/office/drawing/2014/main" id="{ACF6FF20-A02B-4FD5-B8EE-492E61909DB0}"/>
              </a:ext>
            </a:extLst>
          </p:cNvPr>
          <p:cNvPicPr>
            <a:picLocks noChangeAspect="1"/>
          </p:cNvPicPr>
          <p:nvPr/>
        </p:nvPicPr>
        <p:blipFill>
          <a:blip r:embed="rId2"/>
          <a:stretch>
            <a:fillRect/>
          </a:stretch>
        </p:blipFill>
        <p:spPr>
          <a:xfrm>
            <a:off x="5554405" y="1296328"/>
            <a:ext cx="6637595" cy="4751482"/>
          </a:xfrm>
          <a:prstGeom prst="rect">
            <a:avLst/>
          </a:prstGeom>
        </p:spPr>
      </p:pic>
      <p:cxnSp>
        <p:nvCxnSpPr>
          <p:cNvPr id="6" name="直接箭头连接符 5">
            <a:extLst>
              <a:ext uri="{FF2B5EF4-FFF2-40B4-BE49-F238E27FC236}">
                <a16:creationId xmlns:a16="http://schemas.microsoft.com/office/drawing/2014/main" id="{005647CF-3B7A-400C-8F81-59F6B0FB8C5C}"/>
              </a:ext>
            </a:extLst>
          </p:cNvPr>
          <p:cNvCxnSpPr>
            <a:cxnSpLocks/>
          </p:cNvCxnSpPr>
          <p:nvPr/>
        </p:nvCxnSpPr>
        <p:spPr>
          <a:xfrm flipH="1" flipV="1">
            <a:off x="8304835" y="3379808"/>
            <a:ext cx="52087" cy="8160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5BCD36D0-0B92-4E97-BB87-C4A82927C1D0}"/>
              </a:ext>
            </a:extLst>
          </p:cNvPr>
          <p:cNvCxnSpPr>
            <a:cxnSpLocks/>
          </p:cNvCxnSpPr>
          <p:nvPr/>
        </p:nvCxnSpPr>
        <p:spPr>
          <a:xfrm flipV="1">
            <a:off x="8740813" y="2876309"/>
            <a:ext cx="652042" cy="424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E69549EF-D21B-4397-BD5E-0AD030860F0D}"/>
              </a:ext>
            </a:extLst>
          </p:cNvPr>
          <p:cNvCxnSpPr>
            <a:cxnSpLocks/>
          </p:cNvCxnSpPr>
          <p:nvPr/>
        </p:nvCxnSpPr>
        <p:spPr>
          <a:xfrm flipH="1" flipV="1">
            <a:off x="9785787" y="1578619"/>
            <a:ext cx="57874" cy="8854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弧形 13">
            <a:extLst>
              <a:ext uri="{FF2B5EF4-FFF2-40B4-BE49-F238E27FC236}">
                <a16:creationId xmlns:a16="http://schemas.microsoft.com/office/drawing/2014/main" id="{F1CB7E6E-DE9F-4AE1-A9A3-92A74D1BDA4C}"/>
              </a:ext>
            </a:extLst>
          </p:cNvPr>
          <p:cNvSpPr/>
          <p:nvPr/>
        </p:nvSpPr>
        <p:spPr>
          <a:xfrm rot="15796394">
            <a:off x="8306763" y="2902347"/>
            <a:ext cx="688693" cy="682907"/>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弧形 22">
            <a:extLst>
              <a:ext uri="{FF2B5EF4-FFF2-40B4-BE49-F238E27FC236}">
                <a16:creationId xmlns:a16="http://schemas.microsoft.com/office/drawing/2014/main" id="{0644A38C-A6E5-4F14-B7E0-D3C0D4A14C3A}"/>
              </a:ext>
            </a:extLst>
          </p:cNvPr>
          <p:cNvSpPr/>
          <p:nvPr/>
        </p:nvSpPr>
        <p:spPr>
          <a:xfrm rot="5751382">
            <a:off x="9124507" y="2176030"/>
            <a:ext cx="688693" cy="682907"/>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C46812A9-76AE-4BF4-AD68-60EB7A9F5A8F}"/>
              </a:ext>
            </a:extLst>
          </p:cNvPr>
          <p:cNvCxnSpPr>
            <a:cxnSpLocks/>
          </p:cNvCxnSpPr>
          <p:nvPr/>
        </p:nvCxnSpPr>
        <p:spPr>
          <a:xfrm>
            <a:off x="7355711" y="908613"/>
            <a:ext cx="1315908" cy="19676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C6EA830-E026-4575-ADDF-61B33FB9087D}"/>
              </a:ext>
            </a:extLst>
          </p:cNvPr>
          <p:cNvCxnSpPr>
            <a:cxnSpLocks/>
          </p:cNvCxnSpPr>
          <p:nvPr/>
        </p:nvCxnSpPr>
        <p:spPr>
          <a:xfrm>
            <a:off x="7950383" y="723418"/>
            <a:ext cx="1442472" cy="218593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E4C65941-D21C-453E-ACA9-80AC5FB268F6}"/>
              </a:ext>
            </a:extLst>
          </p:cNvPr>
          <p:cNvCxnSpPr>
            <a:cxnSpLocks/>
          </p:cNvCxnSpPr>
          <p:nvPr/>
        </p:nvCxnSpPr>
        <p:spPr>
          <a:xfrm>
            <a:off x="8483534" y="482951"/>
            <a:ext cx="1270504" cy="18814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256F7E98-C36B-4B73-963B-58C376879CEF}"/>
                  </a:ext>
                </a:extLst>
              </p:cNvPr>
              <p:cNvSpPr txBox="1"/>
              <p:nvPr/>
            </p:nvSpPr>
            <p:spPr>
              <a:xfrm>
                <a:off x="6938212" y="320798"/>
                <a:ext cx="63344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1</m:t>
                          </m:r>
                        </m:sub>
                      </m:sSub>
                    </m:oMath>
                  </m:oMathPara>
                </a14:m>
                <a:endParaRPr lang="zh-CN" altLang="en-US" dirty="0"/>
              </a:p>
            </p:txBody>
          </p:sp>
        </mc:Choice>
        <mc:Fallback xmlns="">
          <p:sp>
            <p:nvSpPr>
              <p:cNvPr id="36" name="文本框 35">
                <a:extLst>
                  <a:ext uri="{FF2B5EF4-FFF2-40B4-BE49-F238E27FC236}">
                    <a16:creationId xmlns:a16="http://schemas.microsoft.com/office/drawing/2014/main" id="{256F7E98-C36B-4B73-963B-58C376879CEF}"/>
                  </a:ext>
                </a:extLst>
              </p:cNvPr>
              <p:cNvSpPr txBox="1">
                <a:spLocks noRot="1" noChangeAspect="1" noMove="1" noResize="1" noEditPoints="1" noAdjustHandles="1" noChangeArrowheads="1" noChangeShapeType="1" noTextEdit="1"/>
              </p:cNvSpPr>
              <p:nvPr/>
            </p:nvSpPr>
            <p:spPr>
              <a:xfrm>
                <a:off x="6938212" y="320798"/>
                <a:ext cx="633443" cy="58477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8DF7113-484B-4E1E-BAE4-3D0C295034DF}"/>
                  </a:ext>
                </a:extLst>
              </p:cNvPr>
              <p:cNvSpPr txBox="1"/>
              <p:nvPr/>
            </p:nvSpPr>
            <p:spPr>
              <a:xfrm>
                <a:off x="7547783" y="166819"/>
                <a:ext cx="6429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2</m:t>
                          </m:r>
                        </m:sub>
                      </m:sSub>
                    </m:oMath>
                  </m:oMathPara>
                </a14:m>
                <a:endParaRPr lang="zh-CN" altLang="en-US" dirty="0"/>
              </a:p>
            </p:txBody>
          </p:sp>
        </mc:Choice>
        <mc:Fallback xmlns="">
          <p:sp>
            <p:nvSpPr>
              <p:cNvPr id="37" name="文本框 36">
                <a:extLst>
                  <a:ext uri="{FF2B5EF4-FFF2-40B4-BE49-F238E27FC236}">
                    <a16:creationId xmlns:a16="http://schemas.microsoft.com/office/drawing/2014/main" id="{B8DF7113-484B-4E1E-BAE4-3D0C295034DF}"/>
                  </a:ext>
                </a:extLst>
              </p:cNvPr>
              <p:cNvSpPr txBox="1">
                <a:spLocks noRot="1" noChangeAspect="1" noMove="1" noResize="1" noEditPoints="1" noAdjustHandles="1" noChangeArrowheads="1" noChangeShapeType="1" noTextEdit="1"/>
              </p:cNvSpPr>
              <p:nvPr/>
            </p:nvSpPr>
            <p:spPr>
              <a:xfrm>
                <a:off x="7547783" y="166819"/>
                <a:ext cx="642933" cy="58477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C05DED0F-41E1-4C1E-97D9-877EE0F1F4A2}"/>
                  </a:ext>
                </a:extLst>
              </p:cNvPr>
              <p:cNvSpPr txBox="1"/>
              <p:nvPr/>
            </p:nvSpPr>
            <p:spPr>
              <a:xfrm>
                <a:off x="8104806" y="-109046"/>
                <a:ext cx="64293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3</m:t>
                          </m:r>
                        </m:sub>
                      </m:sSub>
                    </m:oMath>
                  </m:oMathPara>
                </a14:m>
                <a:endParaRPr lang="zh-CN" altLang="en-US" dirty="0"/>
              </a:p>
            </p:txBody>
          </p:sp>
        </mc:Choice>
        <mc:Fallback xmlns="">
          <p:sp>
            <p:nvSpPr>
              <p:cNvPr id="38" name="文本框 37">
                <a:extLst>
                  <a:ext uri="{FF2B5EF4-FFF2-40B4-BE49-F238E27FC236}">
                    <a16:creationId xmlns:a16="http://schemas.microsoft.com/office/drawing/2014/main" id="{C05DED0F-41E1-4C1E-97D9-877EE0F1F4A2}"/>
                  </a:ext>
                </a:extLst>
              </p:cNvPr>
              <p:cNvSpPr txBox="1">
                <a:spLocks noRot="1" noChangeAspect="1" noMove="1" noResize="1" noEditPoints="1" noAdjustHandles="1" noChangeArrowheads="1" noChangeShapeType="1" noTextEdit="1"/>
              </p:cNvSpPr>
              <p:nvPr/>
            </p:nvSpPr>
            <p:spPr>
              <a:xfrm>
                <a:off x="8104806" y="-109046"/>
                <a:ext cx="642933" cy="5847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183F1896-4D02-435D-BDD8-1520869C118C}"/>
                  </a:ext>
                </a:extLst>
              </p:cNvPr>
              <p:cNvSpPr txBox="1"/>
              <p:nvPr/>
            </p:nvSpPr>
            <p:spPr>
              <a:xfrm>
                <a:off x="3048482" y="3189354"/>
                <a:ext cx="60969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i="1" smtClean="0">
                              <a:latin typeface="Cambria Math" panose="02040503050406030204" pitchFamily="18" charset="0"/>
                            </a:rPr>
                          </m:ctrlPr>
                        </m:sSubPr>
                        <m:e>
                          <m:r>
                            <a:rPr lang="en-US" altLang="zh-CN" sz="1800" b="0" i="1" smtClean="0">
                              <a:latin typeface="Cambria Math" panose="02040503050406030204" pitchFamily="18" charset="0"/>
                            </a:rPr>
                            <m:t>𝑡</m:t>
                          </m:r>
                        </m:e>
                        <m:sub>
                          <m:r>
                            <a:rPr lang="en-US" altLang="zh-CN" sz="1800" b="0" i="1" smtClean="0">
                              <a:latin typeface="Cambria Math" panose="02040503050406030204" pitchFamily="18" charset="0"/>
                            </a:rPr>
                            <m:t>3</m:t>
                          </m:r>
                        </m:sub>
                      </m:sSub>
                    </m:oMath>
                  </m:oMathPara>
                </a14:m>
                <a:endParaRPr lang="zh-CN" altLang="en-US" dirty="0"/>
              </a:p>
            </p:txBody>
          </p:sp>
        </mc:Choice>
        <mc:Fallback xmlns="">
          <p:sp>
            <p:nvSpPr>
              <p:cNvPr id="40" name="文本框 39">
                <a:extLst>
                  <a:ext uri="{FF2B5EF4-FFF2-40B4-BE49-F238E27FC236}">
                    <a16:creationId xmlns:a16="http://schemas.microsoft.com/office/drawing/2014/main" id="{183F1896-4D02-435D-BDD8-1520869C118C}"/>
                  </a:ext>
                </a:extLst>
              </p:cNvPr>
              <p:cNvSpPr txBox="1">
                <a:spLocks noRot="1" noChangeAspect="1" noMove="1" noResize="1" noEditPoints="1" noAdjustHandles="1" noChangeArrowheads="1" noChangeShapeType="1" noTextEdit="1"/>
              </p:cNvSpPr>
              <p:nvPr/>
            </p:nvSpPr>
            <p:spPr>
              <a:xfrm>
                <a:off x="3048482" y="3189354"/>
                <a:ext cx="6096964"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4320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5096AA-6DA4-4ECD-942E-98072525A40F}"/>
              </a:ext>
            </a:extLst>
          </p:cNvPr>
          <p:cNvSpPr>
            <a:spLocks noGrp="1"/>
          </p:cNvSpPr>
          <p:nvPr>
            <p:ph type="title"/>
          </p:nvPr>
        </p:nvSpPr>
        <p:spPr/>
        <p:txBody>
          <a:bodyPr/>
          <a:lstStyle/>
          <a:p>
            <a:r>
              <a:rPr lang="zh-CN" altLang="en-US" dirty="0"/>
              <a:t>注释</a:t>
            </a:r>
          </a:p>
        </p:txBody>
      </p:sp>
      <p:sp>
        <p:nvSpPr>
          <p:cNvPr id="3" name="内容占位符 2">
            <a:extLst>
              <a:ext uri="{FF2B5EF4-FFF2-40B4-BE49-F238E27FC236}">
                <a16:creationId xmlns:a16="http://schemas.microsoft.com/office/drawing/2014/main" id="{13E9393C-E9B4-4E53-A143-2AECB5DB3C9E}"/>
              </a:ext>
            </a:extLst>
          </p:cNvPr>
          <p:cNvSpPr>
            <a:spLocks noGrp="1"/>
          </p:cNvSpPr>
          <p:nvPr>
            <p:ph idx="1"/>
          </p:nvPr>
        </p:nvSpPr>
        <p:spPr/>
        <p:txBody>
          <a:bodyPr/>
          <a:lstStyle/>
          <a:p>
            <a:r>
              <a:rPr lang="zh-CN" altLang="en-US" dirty="0"/>
              <a:t>单行注释：两个减号，</a:t>
            </a:r>
            <a:r>
              <a:rPr lang="en-US" altLang="zh-CN" dirty="0"/>
              <a:t>--</a:t>
            </a:r>
          </a:p>
          <a:p>
            <a:r>
              <a:rPr lang="zh-CN" altLang="en-US" dirty="0"/>
              <a:t>多行注释：</a:t>
            </a:r>
            <a:r>
              <a:rPr lang="en-US" altLang="zh-CN" dirty="0"/>
              <a:t>--[[               ]]--</a:t>
            </a:r>
          </a:p>
          <a:p>
            <a:endParaRPr lang="en-US" altLang="zh-CN" dirty="0"/>
          </a:p>
          <a:p>
            <a:pPr marL="0" indent="0">
              <a:buNone/>
            </a:pPr>
            <a:endParaRPr lang="en-US" altLang="zh-CN" dirty="0"/>
          </a:p>
          <a:p>
            <a:endParaRPr lang="zh-CN" altLang="en-US" dirty="0"/>
          </a:p>
        </p:txBody>
      </p:sp>
      <p:pic>
        <p:nvPicPr>
          <p:cNvPr id="7" name="图片 6">
            <a:extLst>
              <a:ext uri="{FF2B5EF4-FFF2-40B4-BE49-F238E27FC236}">
                <a16:creationId xmlns:a16="http://schemas.microsoft.com/office/drawing/2014/main" id="{4B9CB6A7-2EFD-4F3D-8116-BDD1B946A3D8}"/>
              </a:ext>
            </a:extLst>
          </p:cNvPr>
          <p:cNvPicPr>
            <a:picLocks noChangeAspect="1"/>
          </p:cNvPicPr>
          <p:nvPr/>
        </p:nvPicPr>
        <p:blipFill>
          <a:blip r:embed="rId2"/>
          <a:stretch>
            <a:fillRect/>
          </a:stretch>
        </p:blipFill>
        <p:spPr>
          <a:xfrm>
            <a:off x="1344393" y="3143540"/>
            <a:ext cx="8505663" cy="3168360"/>
          </a:xfrm>
          <a:prstGeom prst="rect">
            <a:avLst/>
          </a:prstGeom>
        </p:spPr>
      </p:pic>
    </p:spTree>
    <p:extLst>
      <p:ext uri="{BB962C8B-B14F-4D97-AF65-F5344CB8AC3E}">
        <p14:creationId xmlns:p14="http://schemas.microsoft.com/office/powerpoint/2010/main" val="2564303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3E048C-8B83-42BE-9CED-1BC79CC7613C}"/>
              </a:ext>
            </a:extLst>
          </p:cNvPr>
          <p:cNvSpPr>
            <a:spLocks noGrp="1"/>
          </p:cNvSpPr>
          <p:nvPr>
            <p:ph type="title"/>
          </p:nvPr>
        </p:nvSpPr>
        <p:spPr/>
        <p:txBody>
          <a:bodyPr/>
          <a:lstStyle/>
          <a:p>
            <a:r>
              <a:rPr lang="zh-CN" altLang="en-US" dirty="0"/>
              <a:t>标识符</a:t>
            </a:r>
          </a:p>
        </p:txBody>
      </p:sp>
      <p:sp>
        <p:nvSpPr>
          <p:cNvPr id="3" name="内容占位符 2">
            <a:extLst>
              <a:ext uri="{FF2B5EF4-FFF2-40B4-BE49-F238E27FC236}">
                <a16:creationId xmlns:a16="http://schemas.microsoft.com/office/drawing/2014/main" id="{13656B4E-C185-4902-B162-1DCC8B4F1291}"/>
              </a:ext>
            </a:extLst>
          </p:cNvPr>
          <p:cNvSpPr>
            <a:spLocks noGrp="1"/>
          </p:cNvSpPr>
          <p:nvPr>
            <p:ph idx="1"/>
          </p:nvPr>
        </p:nvSpPr>
        <p:spPr/>
        <p:txBody>
          <a:bodyPr/>
          <a:lstStyle/>
          <a:p>
            <a:r>
              <a:rPr lang="zh-CN" altLang="en-US" dirty="0"/>
              <a:t>标识符：变量名，函数名，其他用户定义项</a:t>
            </a:r>
            <a:endParaRPr lang="en-US" altLang="zh-CN" dirty="0"/>
          </a:p>
          <a:p>
            <a:r>
              <a:rPr lang="zh-CN" altLang="en-US" dirty="0"/>
              <a:t>以一个字母 </a:t>
            </a:r>
            <a:r>
              <a:rPr lang="en-US" altLang="zh-CN" dirty="0"/>
              <a:t>A </a:t>
            </a:r>
            <a:r>
              <a:rPr lang="zh-CN" altLang="en-US" dirty="0"/>
              <a:t>到 </a:t>
            </a:r>
            <a:r>
              <a:rPr lang="en-US" altLang="zh-CN" dirty="0"/>
              <a:t>Z </a:t>
            </a:r>
            <a:r>
              <a:rPr lang="zh-CN" altLang="en-US" dirty="0"/>
              <a:t>或 </a:t>
            </a:r>
            <a:r>
              <a:rPr lang="en-US" altLang="zh-CN" dirty="0"/>
              <a:t>a </a:t>
            </a:r>
            <a:r>
              <a:rPr lang="zh-CN" altLang="en-US" dirty="0"/>
              <a:t>到 </a:t>
            </a:r>
            <a:r>
              <a:rPr lang="en-US" altLang="zh-CN" dirty="0"/>
              <a:t>z </a:t>
            </a:r>
            <a:r>
              <a:rPr lang="zh-CN" altLang="en-US" dirty="0"/>
              <a:t>或下划线 </a:t>
            </a:r>
            <a:r>
              <a:rPr lang="en-US" altLang="zh-CN" dirty="0"/>
              <a:t>_ </a:t>
            </a:r>
            <a:r>
              <a:rPr lang="zh-CN" altLang="en-US" dirty="0"/>
              <a:t>开头后加上 </a:t>
            </a:r>
            <a:r>
              <a:rPr lang="en-US" altLang="zh-CN" dirty="0"/>
              <a:t>0 </a:t>
            </a:r>
            <a:r>
              <a:rPr lang="zh-CN" altLang="en-US" dirty="0"/>
              <a:t>个或多个字母，下划线，数字（</a:t>
            </a:r>
            <a:r>
              <a:rPr lang="en-US" altLang="zh-CN" dirty="0"/>
              <a:t>0 </a:t>
            </a:r>
            <a:r>
              <a:rPr lang="zh-CN" altLang="en-US" dirty="0"/>
              <a:t>到 </a:t>
            </a:r>
            <a:r>
              <a:rPr lang="en-US" altLang="zh-CN" dirty="0"/>
              <a:t>9</a:t>
            </a:r>
            <a:r>
              <a:rPr lang="zh-CN" altLang="en-US" dirty="0"/>
              <a:t>）组成。</a:t>
            </a:r>
            <a:endParaRPr lang="en-US" altLang="zh-CN" dirty="0"/>
          </a:p>
          <a:p>
            <a:r>
              <a:rPr lang="zh-CN" altLang="en-US" dirty="0"/>
              <a:t>区分大小写</a:t>
            </a:r>
            <a:endParaRPr lang="en-US" altLang="zh-CN" dirty="0"/>
          </a:p>
          <a:p>
            <a:r>
              <a:rPr lang="en-US" altLang="zh-CN" dirty="0"/>
              <a:t>Lua </a:t>
            </a:r>
            <a:r>
              <a:rPr lang="zh-CN" altLang="en-US" dirty="0"/>
              <a:t>不允许使用特殊字符如 </a:t>
            </a:r>
            <a:r>
              <a:rPr lang="en-US" altLang="zh-CN" dirty="0"/>
              <a:t>@, $, </a:t>
            </a:r>
            <a:r>
              <a:rPr lang="zh-CN" altLang="en-US" dirty="0"/>
              <a:t>和 </a:t>
            </a:r>
            <a:r>
              <a:rPr lang="en-US" altLang="zh-CN" dirty="0"/>
              <a:t>% </a:t>
            </a:r>
            <a:r>
              <a:rPr lang="zh-CN" altLang="en-US" dirty="0"/>
              <a:t>来定义标示符</a:t>
            </a:r>
            <a:endParaRPr lang="en-US" altLang="zh-CN" dirty="0"/>
          </a:p>
          <a:p>
            <a:r>
              <a:rPr lang="zh-CN" altLang="en-US" dirty="0"/>
              <a:t>下划线加大写字母的标示符为</a:t>
            </a:r>
            <a:r>
              <a:rPr lang="en-US" altLang="zh-CN" dirty="0"/>
              <a:t>Lua</a:t>
            </a:r>
            <a:r>
              <a:rPr lang="zh-CN" altLang="en-US" dirty="0"/>
              <a:t>的保留字，例如</a:t>
            </a:r>
            <a:r>
              <a:rPr lang="en-US" altLang="zh-CN" dirty="0"/>
              <a:t>_VERSION</a:t>
            </a:r>
            <a:r>
              <a:rPr lang="zh-CN" altLang="en-US" dirty="0"/>
              <a:t>，建议不使用。</a:t>
            </a:r>
            <a:endParaRPr lang="en-US" altLang="zh-CN" dirty="0"/>
          </a:p>
          <a:p>
            <a:endParaRPr lang="en-US" altLang="zh-CN" dirty="0"/>
          </a:p>
        </p:txBody>
      </p:sp>
    </p:spTree>
    <p:extLst>
      <p:ext uri="{BB962C8B-B14F-4D97-AF65-F5344CB8AC3E}">
        <p14:creationId xmlns:p14="http://schemas.microsoft.com/office/powerpoint/2010/main" val="32555755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035B00-627A-4E5E-90BC-373BDA52C929}"/>
              </a:ext>
            </a:extLst>
          </p:cNvPr>
          <p:cNvSpPr>
            <a:spLocks noGrp="1"/>
          </p:cNvSpPr>
          <p:nvPr>
            <p:ph type="title"/>
          </p:nvPr>
        </p:nvSpPr>
        <p:spPr/>
        <p:txBody>
          <a:bodyPr/>
          <a:lstStyle/>
          <a:p>
            <a:r>
              <a:rPr lang="zh-CN" altLang="en-US" dirty="0"/>
              <a:t>变量</a:t>
            </a:r>
          </a:p>
        </p:txBody>
      </p:sp>
      <p:sp>
        <p:nvSpPr>
          <p:cNvPr id="3" name="内容占位符 2">
            <a:extLst>
              <a:ext uri="{FF2B5EF4-FFF2-40B4-BE49-F238E27FC236}">
                <a16:creationId xmlns:a16="http://schemas.microsoft.com/office/drawing/2014/main" id="{61DEEAAA-4166-4337-AF17-C9D03E70E80D}"/>
              </a:ext>
            </a:extLst>
          </p:cNvPr>
          <p:cNvSpPr>
            <a:spLocks noGrp="1"/>
          </p:cNvSpPr>
          <p:nvPr>
            <p:ph idx="1"/>
          </p:nvPr>
        </p:nvSpPr>
        <p:spPr/>
        <p:txBody>
          <a:bodyPr>
            <a:normAutofit/>
          </a:bodyPr>
          <a:lstStyle/>
          <a:p>
            <a:r>
              <a:rPr lang="en-US" altLang="zh-CN" dirty="0"/>
              <a:t>Lua </a:t>
            </a:r>
            <a:r>
              <a:rPr lang="zh-CN" altLang="en-US" dirty="0"/>
              <a:t>是动态类型语言，变量不要类型定义</a:t>
            </a:r>
            <a:r>
              <a:rPr lang="en-US" altLang="zh-CN" dirty="0"/>
              <a:t>,</a:t>
            </a:r>
            <a:r>
              <a:rPr lang="zh-CN" altLang="en-US" dirty="0"/>
              <a:t>只需要为变量赋值。 值可以存储在变量中，作为参数传递或结果返回。</a:t>
            </a:r>
            <a:endParaRPr lang="en-US" altLang="zh-CN" dirty="0"/>
          </a:p>
          <a:p>
            <a:r>
              <a:rPr lang="zh-CN" altLang="en-US" dirty="0"/>
              <a:t>默认全局</a:t>
            </a:r>
            <a:endParaRPr lang="en-US" altLang="zh-CN" dirty="0"/>
          </a:p>
          <a:p>
            <a:r>
              <a:rPr lang="zh-CN" altLang="en-US" dirty="0"/>
              <a:t>全局变量不需要声明，给一个变量赋值后即创建了这个全局变量，访问一个没有初始化的全局变量也不会出错，只不过得到的结果是：</a:t>
            </a:r>
            <a:r>
              <a:rPr lang="en-US" altLang="zh-CN" dirty="0"/>
              <a:t>nil</a:t>
            </a:r>
          </a:p>
          <a:p>
            <a:r>
              <a:rPr lang="zh-CN" altLang="en-US" dirty="0"/>
              <a:t>删除一个全局变量，只需要将变量赋值为</a:t>
            </a:r>
            <a:r>
              <a:rPr lang="en-US" altLang="zh-CN" dirty="0"/>
              <a:t>nil</a:t>
            </a:r>
          </a:p>
          <a:p>
            <a:endParaRPr lang="en-US" altLang="zh-CN" dirty="0"/>
          </a:p>
          <a:p>
            <a:r>
              <a:rPr lang="zh-CN" altLang="en-US" dirty="0"/>
              <a:t>要使用局部变量，在变量首次赋值时前面加 </a:t>
            </a:r>
            <a:r>
              <a:rPr lang="zh-CN" altLang="en-US" b="1" dirty="0">
                <a:solidFill>
                  <a:srgbClr val="0070C0"/>
                </a:solidFill>
              </a:rPr>
              <a:t> </a:t>
            </a:r>
            <a:r>
              <a:rPr lang="en-US" altLang="zh-CN" b="1" dirty="0">
                <a:solidFill>
                  <a:srgbClr val="0070C0"/>
                </a:solidFill>
              </a:rPr>
              <a:t>local  </a:t>
            </a:r>
            <a:r>
              <a:rPr lang="zh-CN" altLang="en-US" dirty="0"/>
              <a:t>关键字</a:t>
            </a:r>
            <a:endParaRPr lang="en-US" altLang="zh-CN" dirty="0"/>
          </a:p>
          <a:p>
            <a:endParaRPr lang="zh-CN" altLang="en-US" dirty="0"/>
          </a:p>
        </p:txBody>
      </p:sp>
    </p:spTree>
    <p:extLst>
      <p:ext uri="{BB962C8B-B14F-4D97-AF65-F5344CB8AC3E}">
        <p14:creationId xmlns:p14="http://schemas.microsoft.com/office/powerpoint/2010/main" val="811760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DC4476-766D-4599-AB9B-EC3045DE8502}"/>
              </a:ext>
            </a:extLst>
          </p:cNvPr>
          <p:cNvSpPr>
            <a:spLocks noGrp="1"/>
          </p:cNvSpPr>
          <p:nvPr>
            <p:ph type="title"/>
          </p:nvPr>
        </p:nvSpPr>
        <p:spPr/>
        <p:txBody>
          <a:bodyPr/>
          <a:lstStyle/>
          <a:p>
            <a:r>
              <a:rPr lang="zh-CN" altLang="en-US" dirty="0"/>
              <a:t>数据类型</a:t>
            </a:r>
          </a:p>
        </p:txBody>
      </p:sp>
      <p:sp>
        <p:nvSpPr>
          <p:cNvPr id="3" name="内容占位符 2">
            <a:extLst>
              <a:ext uri="{FF2B5EF4-FFF2-40B4-BE49-F238E27FC236}">
                <a16:creationId xmlns:a16="http://schemas.microsoft.com/office/drawing/2014/main" id="{08954C2F-3F3E-48FA-BC3B-109459E423CF}"/>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3FACB05F-6109-4F62-8253-4B8976E7C69D}"/>
              </a:ext>
            </a:extLst>
          </p:cNvPr>
          <p:cNvPicPr>
            <a:picLocks noChangeAspect="1"/>
          </p:cNvPicPr>
          <p:nvPr/>
        </p:nvPicPr>
        <p:blipFill>
          <a:blip r:embed="rId2"/>
          <a:stretch>
            <a:fillRect/>
          </a:stretch>
        </p:blipFill>
        <p:spPr>
          <a:xfrm>
            <a:off x="283782" y="1412894"/>
            <a:ext cx="11713377" cy="5357066"/>
          </a:xfrm>
          <a:prstGeom prst="rect">
            <a:avLst/>
          </a:prstGeom>
        </p:spPr>
      </p:pic>
    </p:spTree>
    <p:extLst>
      <p:ext uri="{BB962C8B-B14F-4D97-AF65-F5344CB8AC3E}">
        <p14:creationId xmlns:p14="http://schemas.microsoft.com/office/powerpoint/2010/main" val="4240281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60ECB0-ED84-4BA3-8081-1473F96C8E36}"/>
              </a:ext>
            </a:extLst>
          </p:cNvPr>
          <p:cNvSpPr>
            <a:spLocks noGrp="1"/>
          </p:cNvSpPr>
          <p:nvPr>
            <p:ph type="title"/>
          </p:nvPr>
        </p:nvSpPr>
        <p:spPr/>
        <p:txBody>
          <a:bodyPr/>
          <a:lstStyle/>
          <a:p>
            <a:r>
              <a:rPr lang="en-US" altLang="zh-CN" dirty="0"/>
              <a:t>while</a:t>
            </a:r>
            <a:r>
              <a:rPr lang="zh-CN" altLang="en-US" dirty="0"/>
              <a:t>循环</a:t>
            </a:r>
          </a:p>
        </p:txBody>
      </p:sp>
      <p:pic>
        <p:nvPicPr>
          <p:cNvPr id="5" name="图片 4">
            <a:extLst>
              <a:ext uri="{FF2B5EF4-FFF2-40B4-BE49-F238E27FC236}">
                <a16:creationId xmlns:a16="http://schemas.microsoft.com/office/drawing/2014/main" id="{64B97A7E-2F25-4E8F-9F29-6D42E62756A0}"/>
              </a:ext>
            </a:extLst>
          </p:cNvPr>
          <p:cNvPicPr>
            <a:picLocks noChangeAspect="1"/>
          </p:cNvPicPr>
          <p:nvPr/>
        </p:nvPicPr>
        <p:blipFill>
          <a:blip r:embed="rId2"/>
          <a:stretch>
            <a:fillRect/>
          </a:stretch>
        </p:blipFill>
        <p:spPr>
          <a:xfrm>
            <a:off x="1670075" y="2244964"/>
            <a:ext cx="8986724" cy="3756510"/>
          </a:xfrm>
          <a:prstGeom prst="rect">
            <a:avLst/>
          </a:prstGeom>
        </p:spPr>
      </p:pic>
    </p:spTree>
    <p:extLst>
      <p:ext uri="{BB962C8B-B14F-4D97-AF65-F5344CB8AC3E}">
        <p14:creationId xmlns:p14="http://schemas.microsoft.com/office/powerpoint/2010/main" val="5997030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TotalTime>
  <Words>2472</Words>
  <Application>Microsoft Office PowerPoint</Application>
  <PresentationFormat>宽屏</PresentationFormat>
  <Paragraphs>230</Paragraphs>
  <Slides>44</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44</vt:i4>
      </vt:variant>
    </vt:vector>
  </HeadingPairs>
  <TitlesOfParts>
    <vt:vector size="53" baseType="lpstr">
      <vt:lpstr>Helvetica Neue</vt:lpstr>
      <vt:lpstr>等线</vt:lpstr>
      <vt:lpstr>等线 Light</vt:lpstr>
      <vt:lpstr>Arial</vt:lpstr>
      <vt:lpstr>Cambria Math</vt:lpstr>
      <vt:lpstr>Courier New</vt:lpstr>
      <vt:lpstr>Ubuntu Mono</vt:lpstr>
      <vt:lpstr>Wingdings</vt:lpstr>
      <vt:lpstr>Office 主题​​</vt:lpstr>
      <vt:lpstr>算法类问题综合实践</vt:lpstr>
      <vt:lpstr>LUA 环境安装</vt:lpstr>
      <vt:lpstr>交互式编程模式</vt:lpstr>
      <vt:lpstr>脚本式编程</vt:lpstr>
      <vt:lpstr>注释</vt:lpstr>
      <vt:lpstr>标识符</vt:lpstr>
      <vt:lpstr>变量</vt:lpstr>
      <vt:lpstr>数据类型</vt:lpstr>
      <vt:lpstr>while循环</vt:lpstr>
      <vt:lpstr>for循环</vt:lpstr>
      <vt:lpstr>流程控制</vt:lpstr>
      <vt:lpstr>函数</vt:lpstr>
      <vt:lpstr>函数</vt:lpstr>
      <vt:lpstr>函数</vt:lpstr>
      <vt:lpstr>运算符</vt:lpstr>
      <vt:lpstr>运算符</vt:lpstr>
      <vt:lpstr>数组</vt:lpstr>
      <vt:lpstr>数组</vt:lpstr>
      <vt:lpstr> table(表)</vt:lpstr>
      <vt:lpstr> table(表)</vt:lpstr>
      <vt:lpstr>PowerPoint 演示文稿</vt:lpstr>
      <vt:lpstr>算法类问题综合实践</vt:lpstr>
      <vt:lpstr>      主脚本（The main script）</vt:lpstr>
      <vt:lpstr>      主脚本（The main script）</vt:lpstr>
      <vt:lpstr>      主脚本（The main script）</vt:lpstr>
      <vt:lpstr>    子脚本（Child scripts）</vt:lpstr>
      <vt:lpstr>    子脚本（Child scripts）</vt:lpstr>
      <vt:lpstr>    子脚本（Child scripts）</vt:lpstr>
      <vt:lpstr>vision_sensor控制脚本分析</vt:lpstr>
      <vt:lpstr>sysCall_vision</vt:lpstr>
      <vt:lpstr>sysCall_vision</vt:lpstr>
      <vt:lpstr>sysCall_vision</vt:lpstr>
      <vt:lpstr>bubbleRob脚本分析</vt:lpstr>
      <vt:lpstr>bubbleRob脚本分析</vt:lpstr>
      <vt:lpstr>bubbleRob脚本分析</vt:lpstr>
      <vt:lpstr>bubbleRob脚本分析</vt:lpstr>
      <vt:lpstr>bubbleRob脚本分析</vt:lpstr>
      <vt:lpstr>bubbleRob脚本分析</vt:lpstr>
      <vt:lpstr>修改地板大小</vt:lpstr>
      <vt:lpstr>作业</vt:lpstr>
      <vt:lpstr>作业</vt:lpstr>
      <vt:lpstr>提示</vt:lpstr>
      <vt:lpstr>难点</vt:lpstr>
      <vt:lpstr>难点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算法类问题综合实践</dc:title>
  <dc:creator>Cheng Long</dc:creator>
  <cp:lastModifiedBy>Cheng Long</cp:lastModifiedBy>
  <cp:revision>208</cp:revision>
  <dcterms:created xsi:type="dcterms:W3CDTF">2021-12-16T01:10:16Z</dcterms:created>
  <dcterms:modified xsi:type="dcterms:W3CDTF">2021-12-17T01:03:07Z</dcterms:modified>
</cp:coreProperties>
</file>